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8"/>
  </p:notesMasterIdLst>
  <p:sldIdLst>
    <p:sldId id="256" r:id="rId2"/>
    <p:sldId id="257" r:id="rId3"/>
    <p:sldId id="258" r:id="rId4"/>
    <p:sldId id="259" r:id="rId5"/>
    <p:sldId id="283" r:id="rId6"/>
    <p:sldId id="280" r:id="rId7"/>
    <p:sldId id="281" r:id="rId8"/>
    <p:sldId id="278" r:id="rId9"/>
    <p:sldId id="284" r:id="rId10"/>
    <p:sldId id="262" r:id="rId11"/>
    <p:sldId id="263" r:id="rId12"/>
    <p:sldId id="264" r:id="rId13"/>
    <p:sldId id="265" r:id="rId14"/>
    <p:sldId id="266" r:id="rId15"/>
    <p:sldId id="267" r:id="rId16"/>
    <p:sldId id="268" r:id="rId17"/>
    <p:sldId id="269" r:id="rId18"/>
    <p:sldId id="270" r:id="rId19"/>
    <p:sldId id="282" r:id="rId20"/>
    <p:sldId id="271" r:id="rId21"/>
    <p:sldId id="272" r:id="rId22"/>
    <p:sldId id="273" r:id="rId23"/>
    <p:sldId id="274" r:id="rId24"/>
    <p:sldId id="275" r:id="rId25"/>
    <p:sldId id="276" r:id="rId26"/>
    <p:sldId id="277" r:id="rId27"/>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99" autoAdjust="0"/>
  </p:normalViewPr>
  <p:slideViewPr>
    <p:cSldViewPr snapToGrid="0" showGuides="1">
      <p:cViewPr varScale="1">
        <p:scale>
          <a:sx n="104" d="100"/>
          <a:sy n="104" d="100"/>
        </p:scale>
        <p:origin x="1958" y="89"/>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4" name="Shape 2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rPr dirty="0"/>
              <a:t>OMG </a:t>
            </a:r>
            <a:r>
              <a:rPr dirty="0" err="1"/>
              <a:t>ist</a:t>
            </a:r>
            <a:r>
              <a:rPr dirty="0"/>
              <a:t> auf Merle </a:t>
            </a:r>
            <a:r>
              <a:rPr dirty="0" err="1"/>
              <a:t>Folien</a:t>
            </a:r>
            <a:r>
              <a:rPr dirty="0"/>
              <a:t> </a:t>
            </a:r>
            <a:r>
              <a:rPr dirty="0" err="1"/>
              <a:t>ernsthaft</a:t>
            </a:r>
            <a:r>
              <a:rPr dirty="0"/>
              <a:t> Colin Firth? Ja, </a:t>
            </a:r>
            <a:r>
              <a:rPr dirty="0" err="1"/>
              <a:t>ist</a:t>
            </a:r>
            <a:r>
              <a:rPr dirty="0"/>
              <a:t> er. </a:t>
            </a:r>
            <a:r>
              <a:rPr dirty="0" err="1"/>
              <a:t>Hier</a:t>
            </a:r>
            <a:r>
              <a:rPr dirty="0"/>
              <a:t> </a:t>
            </a:r>
            <a:r>
              <a:rPr dirty="0" err="1"/>
              <a:t>ist</a:t>
            </a:r>
            <a:r>
              <a:rPr dirty="0"/>
              <a:t> der </a:t>
            </a:r>
            <a:r>
              <a:rPr dirty="0" err="1"/>
              <a:t>Grund</a:t>
            </a:r>
            <a:r>
              <a:rPr dirty="0"/>
              <a:t>:</a:t>
            </a:r>
          </a:p>
          <a:p>
            <a:r>
              <a:rPr dirty="0" err="1"/>
              <a:t>Mit</a:t>
            </a:r>
            <a:r>
              <a:rPr dirty="0"/>
              <a:t> dem Wort </a:t>
            </a:r>
            <a:r>
              <a:rPr dirty="0" err="1"/>
              <a:t>Pheromon</a:t>
            </a:r>
            <a:r>
              <a:rPr dirty="0"/>
              <a:t> </a:t>
            </a:r>
            <a:r>
              <a:rPr dirty="0" err="1"/>
              <a:t>wird</a:t>
            </a:r>
            <a:r>
              <a:rPr dirty="0"/>
              <a:t> </a:t>
            </a:r>
            <a:r>
              <a:rPr dirty="0" err="1"/>
              <a:t>gern</a:t>
            </a:r>
            <a:r>
              <a:rPr dirty="0"/>
              <a:t> </a:t>
            </a:r>
            <a:r>
              <a:rPr dirty="0" err="1"/>
              <a:t>rumgeworfen</a:t>
            </a:r>
            <a:r>
              <a:rPr dirty="0"/>
              <a:t>, </a:t>
            </a:r>
            <a:r>
              <a:rPr dirty="0" err="1"/>
              <a:t>aber</a:t>
            </a:r>
            <a:r>
              <a:rPr dirty="0"/>
              <a:t> was es </a:t>
            </a:r>
            <a:r>
              <a:rPr dirty="0" err="1"/>
              <a:t>genau</a:t>
            </a:r>
            <a:r>
              <a:rPr dirty="0"/>
              <a:t> </a:t>
            </a:r>
            <a:r>
              <a:rPr dirty="0" err="1"/>
              <a:t>ist</a:t>
            </a:r>
            <a:r>
              <a:rPr dirty="0"/>
              <a:t>, </a:t>
            </a:r>
            <a:r>
              <a:rPr dirty="0" err="1"/>
              <a:t>ist</a:t>
            </a:r>
            <a:r>
              <a:rPr dirty="0"/>
              <a:t> </a:t>
            </a:r>
            <a:r>
              <a:rPr dirty="0" err="1"/>
              <a:t>nicht</a:t>
            </a:r>
            <a:r>
              <a:rPr dirty="0"/>
              <a:t> so </a:t>
            </a:r>
            <a:r>
              <a:rPr dirty="0" err="1"/>
              <a:t>ganz</a:t>
            </a:r>
            <a:r>
              <a:rPr dirty="0"/>
              <a:t> </a:t>
            </a:r>
            <a:r>
              <a:rPr dirty="0" err="1"/>
              <a:t>klar</a:t>
            </a:r>
            <a:r>
              <a:rPr dirty="0"/>
              <a:t>. </a:t>
            </a:r>
            <a:r>
              <a:rPr dirty="0" err="1"/>
              <a:t>Meistens</a:t>
            </a:r>
            <a:r>
              <a:rPr dirty="0"/>
              <a:t> </a:t>
            </a:r>
            <a:r>
              <a:rPr dirty="0" err="1"/>
              <a:t>werden</a:t>
            </a:r>
            <a:r>
              <a:rPr dirty="0"/>
              <a:t> </a:t>
            </a:r>
            <a:r>
              <a:rPr dirty="0" err="1"/>
              <a:t>damit</a:t>
            </a:r>
            <a:r>
              <a:rPr dirty="0"/>
              <a:t> </a:t>
            </a:r>
            <a:r>
              <a:rPr dirty="0" err="1"/>
              <a:t>Mischungen</a:t>
            </a:r>
            <a:r>
              <a:rPr dirty="0"/>
              <a:t> </a:t>
            </a:r>
            <a:r>
              <a:rPr dirty="0" err="1"/>
              <a:t>aus</a:t>
            </a:r>
            <a:r>
              <a:rPr dirty="0"/>
              <a:t> </a:t>
            </a:r>
            <a:r>
              <a:rPr dirty="0" err="1"/>
              <a:t>Duftstoffen</a:t>
            </a:r>
            <a:r>
              <a:rPr dirty="0"/>
              <a:t> und </a:t>
            </a:r>
            <a:r>
              <a:rPr dirty="0" err="1"/>
              <a:t>Hormonen</a:t>
            </a:r>
            <a:r>
              <a:rPr dirty="0"/>
              <a:t> </a:t>
            </a:r>
            <a:r>
              <a:rPr dirty="0" err="1"/>
              <a:t>bezeichnet</a:t>
            </a:r>
            <a:r>
              <a:rPr dirty="0"/>
              <a:t> und in </a:t>
            </a:r>
            <a:r>
              <a:rPr dirty="0" err="1"/>
              <a:t>Studien</a:t>
            </a:r>
            <a:r>
              <a:rPr dirty="0"/>
              <a:t> </a:t>
            </a:r>
            <a:r>
              <a:rPr dirty="0" err="1"/>
              <a:t>wird</a:t>
            </a:r>
            <a:r>
              <a:rPr dirty="0"/>
              <a:t> </a:t>
            </a:r>
            <a:r>
              <a:rPr dirty="0" err="1"/>
              <a:t>meistens</a:t>
            </a:r>
            <a:r>
              <a:rPr dirty="0"/>
              <a:t> </a:t>
            </a:r>
            <a:r>
              <a:rPr dirty="0" err="1"/>
              <a:t>nicht</a:t>
            </a:r>
            <a:r>
              <a:rPr dirty="0"/>
              <a:t> </a:t>
            </a:r>
            <a:r>
              <a:rPr dirty="0" err="1"/>
              <a:t>kontrolliert</a:t>
            </a:r>
            <a:r>
              <a:rPr dirty="0"/>
              <a:t>, </a:t>
            </a:r>
            <a:r>
              <a:rPr dirty="0" err="1"/>
              <a:t>ob</a:t>
            </a:r>
            <a:r>
              <a:rPr dirty="0"/>
              <a:t> die </a:t>
            </a:r>
            <a:r>
              <a:rPr dirty="0" err="1"/>
              <a:t>Reaktion</a:t>
            </a:r>
            <a:r>
              <a:rPr dirty="0"/>
              <a:t> </a:t>
            </a:r>
            <a:r>
              <a:rPr dirty="0" err="1"/>
              <a:t>wirklich</a:t>
            </a:r>
            <a:r>
              <a:rPr dirty="0"/>
              <a:t> auf das „</a:t>
            </a:r>
            <a:r>
              <a:rPr dirty="0" err="1"/>
              <a:t>Pheromon</a:t>
            </a:r>
            <a:r>
              <a:rPr dirty="0"/>
              <a:t>“ </a:t>
            </a:r>
            <a:r>
              <a:rPr dirty="0" err="1"/>
              <a:t>erfolgt</a:t>
            </a:r>
            <a:r>
              <a:rPr dirty="0"/>
              <a:t> </a:t>
            </a:r>
            <a:r>
              <a:rPr dirty="0" err="1"/>
              <a:t>oder</a:t>
            </a:r>
            <a:r>
              <a:rPr dirty="0"/>
              <a:t> </a:t>
            </a:r>
            <a:r>
              <a:rPr dirty="0" err="1"/>
              <a:t>ob</a:t>
            </a:r>
            <a:r>
              <a:rPr dirty="0"/>
              <a:t> es </a:t>
            </a:r>
            <a:r>
              <a:rPr dirty="0" err="1"/>
              <a:t>nur</a:t>
            </a:r>
            <a:r>
              <a:rPr dirty="0"/>
              <a:t> </a:t>
            </a:r>
            <a:r>
              <a:rPr dirty="0" err="1"/>
              <a:t>eine</a:t>
            </a:r>
            <a:r>
              <a:rPr dirty="0"/>
              <a:t> </a:t>
            </a:r>
            <a:r>
              <a:rPr dirty="0" err="1"/>
              <a:t>erlernte</a:t>
            </a:r>
            <a:r>
              <a:rPr dirty="0"/>
              <a:t> </a:t>
            </a:r>
            <a:r>
              <a:rPr dirty="0" err="1"/>
              <a:t>Assoziation</a:t>
            </a:r>
            <a:r>
              <a:rPr dirty="0"/>
              <a:t> </a:t>
            </a:r>
            <a:r>
              <a:rPr dirty="0" err="1"/>
              <a:t>mit</a:t>
            </a:r>
            <a:r>
              <a:rPr dirty="0"/>
              <a:t> </a:t>
            </a:r>
            <a:r>
              <a:rPr dirty="0" err="1"/>
              <a:t>einem</a:t>
            </a:r>
            <a:r>
              <a:rPr dirty="0"/>
              <a:t> </a:t>
            </a:r>
            <a:r>
              <a:rPr dirty="0" err="1"/>
              <a:t>bestimmten</a:t>
            </a:r>
            <a:r>
              <a:rPr dirty="0"/>
              <a:t> </a:t>
            </a:r>
            <a:r>
              <a:rPr dirty="0" err="1"/>
              <a:t>Geruch</a:t>
            </a:r>
            <a:r>
              <a:rPr dirty="0"/>
              <a:t> </a:t>
            </a:r>
            <a:r>
              <a:rPr dirty="0" err="1"/>
              <a:t>ist</a:t>
            </a:r>
            <a:r>
              <a:rPr dirty="0"/>
              <a:t>, die das </a:t>
            </a:r>
            <a:r>
              <a:rPr dirty="0" err="1"/>
              <a:t>Verhalten</a:t>
            </a:r>
            <a:r>
              <a:rPr dirty="0"/>
              <a:t> </a:t>
            </a:r>
            <a:r>
              <a:rPr dirty="0" err="1"/>
              <a:t>triggert</a:t>
            </a:r>
            <a:r>
              <a:rPr dirty="0"/>
              <a:t>. </a:t>
            </a:r>
          </a:p>
          <a:p>
            <a:r>
              <a:rPr dirty="0"/>
              <a:t>Es </a:t>
            </a:r>
            <a:r>
              <a:rPr dirty="0" err="1"/>
              <a:t>scheint</a:t>
            </a:r>
            <a:r>
              <a:rPr dirty="0"/>
              <a:t> </a:t>
            </a:r>
            <a:r>
              <a:rPr dirty="0" err="1"/>
              <a:t>jedoch</a:t>
            </a:r>
            <a:r>
              <a:rPr dirty="0"/>
              <a:t> </a:t>
            </a:r>
            <a:r>
              <a:rPr dirty="0" err="1"/>
              <a:t>auch</a:t>
            </a:r>
            <a:r>
              <a:rPr dirty="0"/>
              <a:t> </a:t>
            </a:r>
            <a:r>
              <a:rPr dirty="0" err="1"/>
              <a:t>Reinstoffe</a:t>
            </a:r>
            <a:r>
              <a:rPr dirty="0"/>
              <a:t> </a:t>
            </a:r>
            <a:r>
              <a:rPr dirty="0" err="1"/>
              <a:t>zu</a:t>
            </a:r>
            <a:r>
              <a:rPr dirty="0"/>
              <a:t> </a:t>
            </a:r>
            <a:r>
              <a:rPr dirty="0" err="1"/>
              <a:t>geben</a:t>
            </a:r>
            <a:r>
              <a:rPr dirty="0"/>
              <a:t>, die man </a:t>
            </a:r>
            <a:r>
              <a:rPr dirty="0" err="1"/>
              <a:t>als</a:t>
            </a:r>
            <a:r>
              <a:rPr dirty="0"/>
              <a:t> </a:t>
            </a:r>
            <a:r>
              <a:rPr dirty="0" err="1"/>
              <a:t>Pheromon</a:t>
            </a:r>
            <a:r>
              <a:rPr dirty="0"/>
              <a:t> </a:t>
            </a:r>
            <a:r>
              <a:rPr dirty="0" err="1"/>
              <a:t>bezeichnen</a:t>
            </a:r>
            <a:r>
              <a:rPr dirty="0"/>
              <a:t> </a:t>
            </a:r>
            <a:r>
              <a:rPr dirty="0" err="1"/>
              <a:t>kann</a:t>
            </a:r>
            <a:r>
              <a:rPr dirty="0"/>
              <a:t>, </a:t>
            </a:r>
            <a:r>
              <a:rPr dirty="0" err="1"/>
              <a:t>wie</a:t>
            </a:r>
            <a:r>
              <a:rPr dirty="0"/>
              <a:t> den Stoff </a:t>
            </a:r>
            <a:r>
              <a:rPr dirty="0" err="1"/>
              <a:t>Darcin</a:t>
            </a:r>
            <a:r>
              <a:rPr dirty="0"/>
              <a:t> (</a:t>
            </a:r>
            <a:r>
              <a:rPr dirty="0" err="1"/>
              <a:t>benannt</a:t>
            </a:r>
            <a:r>
              <a:rPr dirty="0"/>
              <a:t> </a:t>
            </a:r>
            <a:r>
              <a:rPr dirty="0" err="1"/>
              <a:t>nach</a:t>
            </a:r>
            <a:r>
              <a:rPr dirty="0"/>
              <a:t> </a:t>
            </a:r>
            <a:r>
              <a:rPr dirty="0" err="1"/>
              <a:t>Mr</a:t>
            </a:r>
            <a:r>
              <a:rPr dirty="0"/>
              <a:t> Darcy </a:t>
            </a:r>
            <a:r>
              <a:rPr dirty="0" err="1"/>
              <a:t>aus</a:t>
            </a:r>
            <a:r>
              <a:rPr dirty="0"/>
              <a:t> Stolz und </a:t>
            </a:r>
            <a:r>
              <a:rPr dirty="0" err="1"/>
              <a:t>Vorurteil</a:t>
            </a:r>
            <a:r>
              <a:rPr dirty="0"/>
              <a:t> for obvious reasons), der </a:t>
            </a:r>
            <a:r>
              <a:rPr dirty="0" err="1"/>
              <a:t>im</a:t>
            </a:r>
            <a:r>
              <a:rPr dirty="0"/>
              <a:t> </a:t>
            </a:r>
            <a:r>
              <a:rPr dirty="0" err="1"/>
              <a:t>Urin</a:t>
            </a:r>
            <a:r>
              <a:rPr dirty="0"/>
              <a:t> von </a:t>
            </a:r>
            <a:r>
              <a:rPr dirty="0" err="1"/>
              <a:t>männlichen</a:t>
            </a:r>
            <a:r>
              <a:rPr dirty="0"/>
              <a:t> </a:t>
            </a:r>
            <a:r>
              <a:rPr dirty="0" err="1"/>
              <a:t>Mäusen</a:t>
            </a:r>
            <a:r>
              <a:rPr dirty="0"/>
              <a:t> </a:t>
            </a:r>
            <a:r>
              <a:rPr dirty="0" err="1"/>
              <a:t>gefunden</a:t>
            </a:r>
            <a:r>
              <a:rPr dirty="0"/>
              <a:t> </a:t>
            </a:r>
            <a:r>
              <a:rPr dirty="0" err="1"/>
              <a:t>werden</a:t>
            </a:r>
            <a:r>
              <a:rPr dirty="0"/>
              <a:t> </a:t>
            </a:r>
            <a:r>
              <a:rPr dirty="0" err="1"/>
              <a:t>kann</a:t>
            </a:r>
            <a:r>
              <a:rPr dirty="0"/>
              <a:t>. Auf </a:t>
            </a:r>
            <a:r>
              <a:rPr dirty="0" err="1"/>
              <a:t>weibliche</a:t>
            </a:r>
            <a:r>
              <a:rPr dirty="0"/>
              <a:t> </a:t>
            </a:r>
            <a:r>
              <a:rPr dirty="0" err="1"/>
              <a:t>Mäuse</a:t>
            </a:r>
            <a:r>
              <a:rPr dirty="0"/>
              <a:t> </a:t>
            </a:r>
            <a:r>
              <a:rPr dirty="0" err="1"/>
              <a:t>wirkt</a:t>
            </a:r>
            <a:r>
              <a:rPr dirty="0"/>
              <a:t> er </a:t>
            </a:r>
            <a:r>
              <a:rPr dirty="0" err="1"/>
              <a:t>anziehend</a:t>
            </a:r>
            <a:r>
              <a:rPr dirty="0"/>
              <a:t> und er </a:t>
            </a:r>
            <a:r>
              <a:rPr dirty="0" err="1"/>
              <a:t>stärkt</a:t>
            </a:r>
            <a:r>
              <a:rPr dirty="0"/>
              <a:t> die </a:t>
            </a:r>
            <a:r>
              <a:rPr dirty="0" err="1"/>
              <a:t>Erinnerung</a:t>
            </a:r>
            <a:r>
              <a:rPr dirty="0"/>
              <a:t> an die </a:t>
            </a:r>
            <a:r>
              <a:rPr dirty="0" err="1"/>
              <a:t>männliche</a:t>
            </a:r>
            <a:r>
              <a:rPr dirty="0"/>
              <a:t> Maus. Ob die </a:t>
            </a:r>
            <a:r>
              <a:rPr dirty="0" err="1"/>
              <a:t>weibliche</a:t>
            </a:r>
            <a:r>
              <a:rPr dirty="0"/>
              <a:t> Maus </a:t>
            </a:r>
            <a:r>
              <a:rPr dirty="0" err="1"/>
              <a:t>dann</a:t>
            </a:r>
            <a:r>
              <a:rPr dirty="0"/>
              <a:t> </a:t>
            </a:r>
            <a:r>
              <a:rPr dirty="0" err="1"/>
              <a:t>auch</a:t>
            </a:r>
            <a:r>
              <a:rPr dirty="0"/>
              <a:t> </a:t>
            </a:r>
            <a:r>
              <a:rPr dirty="0" err="1"/>
              <a:t>ihre</a:t>
            </a:r>
            <a:r>
              <a:rPr dirty="0"/>
              <a:t> </a:t>
            </a:r>
            <a:r>
              <a:rPr dirty="0" err="1"/>
              <a:t>Vorurteile</a:t>
            </a:r>
            <a:r>
              <a:rPr dirty="0"/>
              <a:t> </a:t>
            </a:r>
            <a:r>
              <a:rPr dirty="0" err="1"/>
              <a:t>überwinden</a:t>
            </a:r>
            <a:r>
              <a:rPr dirty="0"/>
              <a:t> </a:t>
            </a:r>
            <a:r>
              <a:rPr dirty="0" err="1"/>
              <a:t>kann</a:t>
            </a:r>
            <a:r>
              <a:rPr dirty="0"/>
              <a:t> muss in </a:t>
            </a:r>
            <a:r>
              <a:rPr dirty="0" err="1"/>
              <a:t>zukünftigen</a:t>
            </a:r>
            <a:r>
              <a:rPr dirty="0"/>
              <a:t> </a:t>
            </a:r>
            <a:r>
              <a:rPr dirty="0" err="1"/>
              <a:t>Studien</a:t>
            </a:r>
            <a:r>
              <a:rPr dirty="0"/>
              <a:t> </a:t>
            </a:r>
            <a:r>
              <a:rPr dirty="0" err="1"/>
              <a:t>weiter</a:t>
            </a:r>
            <a:r>
              <a:rPr dirty="0"/>
              <a:t> </a:t>
            </a:r>
            <a:r>
              <a:rPr dirty="0" err="1"/>
              <a:t>untersucht</a:t>
            </a:r>
            <a:r>
              <a:rPr dirty="0"/>
              <a:t> </a:t>
            </a:r>
            <a:r>
              <a:rPr dirty="0" err="1"/>
              <a:t>werden</a:t>
            </a:r>
            <a:r>
              <a:rPr dirty="0"/>
              <a:t>.  </a:t>
            </a:r>
          </a:p>
          <a:p>
            <a:endParaRPr dirty="0"/>
          </a:p>
          <a:p>
            <a:r>
              <a:rPr dirty="0"/>
              <a:t>(</a:t>
            </a:r>
            <a:r>
              <a:rPr dirty="0" err="1"/>
              <a:t>Weitere</a:t>
            </a:r>
            <a:r>
              <a:rPr dirty="0"/>
              <a:t>) </a:t>
            </a:r>
            <a:r>
              <a:rPr dirty="0" err="1"/>
              <a:t>Funfacts</a:t>
            </a:r>
            <a:r>
              <a:rPr dirty="0"/>
              <a:t> am </a:t>
            </a:r>
            <a:r>
              <a:rPr dirty="0" err="1"/>
              <a:t>Rande</a:t>
            </a:r>
            <a:r>
              <a:rPr dirty="0"/>
              <a:t>: Colin Firth </a:t>
            </a:r>
            <a:r>
              <a:rPr dirty="0" err="1"/>
              <a:t>ist</a:t>
            </a:r>
            <a:r>
              <a:rPr dirty="0"/>
              <a:t> </a:t>
            </a:r>
            <a:r>
              <a:rPr dirty="0" err="1"/>
              <a:t>übrigens</a:t>
            </a:r>
            <a:r>
              <a:rPr dirty="0"/>
              <a:t> </a:t>
            </a:r>
            <a:r>
              <a:rPr dirty="0" err="1"/>
              <a:t>auch</a:t>
            </a:r>
            <a:r>
              <a:rPr dirty="0"/>
              <a:t> Co-Autor von </a:t>
            </a:r>
            <a:r>
              <a:rPr dirty="0" err="1"/>
              <a:t>einem</a:t>
            </a:r>
            <a:r>
              <a:rPr dirty="0"/>
              <a:t> Neuro-Paper. Und Natalie Portman hat </a:t>
            </a:r>
            <a:r>
              <a:rPr dirty="0" err="1"/>
              <a:t>irgendwas</a:t>
            </a:r>
            <a:r>
              <a:rPr dirty="0"/>
              <a:t> </a:t>
            </a:r>
            <a:r>
              <a:rPr dirty="0" err="1"/>
              <a:t>über</a:t>
            </a:r>
            <a:r>
              <a:rPr dirty="0"/>
              <a:t> Enzyme </a:t>
            </a:r>
            <a:r>
              <a:rPr dirty="0" err="1"/>
              <a:t>publiziert</a:t>
            </a:r>
            <a:r>
              <a:rPr dirty="0"/>
              <a:t>. </a:t>
            </a:r>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3426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Replikation der Geostein-Studie gescheitert, deshalb gab es einen riesigen Bitchfight in den Kommentaren zum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r>
              <a:t>Kommentar auf einen Kommentar von Sobel zu dem Replikationsversuch. Sobel hatte kritisiert, dass sie nicht die gleichen Methoden benutzt haben wie er (lol, sonst wäre der Effekt ja nicht besonders robust, wenn man alles 1:1 so machen muss wie er) und dass man den Effekt findet, wenn man in ihren Daten lange genug gräbt (was genau genommen p-hacking ist, aber you do you queen).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Vomeronasalorgan dient bei Tieren der Wahrnehmung von Pheromonen</a:t>
            </a:r>
          </a:p>
          <a:p>
            <a:endParaRPr/>
          </a:p>
          <a:p>
            <a:r>
              <a:t>Menschen können eventuell Pheromone wahrnehmen, allerdings ist nicht klar, ob hierbei das VNO beteiligt ist</a:t>
            </a:r>
          </a:p>
          <a:p>
            <a:r>
              <a:t>Das VNO kann bei Embryos bis zum 8. Monat nachgewiesen werden, danach nicht mehr (—&gt; Rückbildung?)</a:t>
            </a:r>
          </a:p>
          <a:p>
            <a:r>
              <a:t>Vomeronasaltrakt bei 25-100% der Erwachsenen nachweisbar.</a:t>
            </a:r>
          </a:p>
          <a:p>
            <a:r>
              <a:t>Gründe für die große Spanne: </a:t>
            </a:r>
          </a:p>
          <a:p>
            <a:r>
              <a:t>Unterschiedliche Untersuchungsmethoden liefern unterschiedliche Befunde</a:t>
            </a:r>
          </a:p>
          <a:p>
            <a:r>
              <a:t>VNO kann an einem Tag gezeigt werden, am nächsten nicht mehr (Instrumente nicht reliabel)</a:t>
            </a:r>
          </a:p>
          <a:p>
            <a:r>
              <a:t>Verwechslung mit Drüsen</a:t>
            </a:r>
          </a:p>
          <a:p>
            <a:r>
              <a:t>keine Befunde für vom VNO ausgehende Nervenfasern</a:t>
            </a:r>
          </a:p>
          <a:p>
            <a:r>
              <a:t>Aber: behaviorale Experimente zeigen, dass Pheromone sich auf das Verhalten von VPn auswirkten </a:t>
            </a:r>
          </a:p>
          <a:p>
            <a:r>
              <a:t>Frage: Sind es vielleicht gar nicht Pheromone, sondern z.B. Hormone, die den Geruch von Menschen beeinflussen?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Nature 8% acceptance rate</a:t>
            </a:r>
          </a:p>
          <a:p>
            <a:r>
              <a:rPr lang="en-US" dirty="0"/>
              <a:t>Sensors ~85%</a:t>
            </a:r>
          </a:p>
          <a:p>
            <a:endParaRPr lang="en-US" dirty="0"/>
          </a:p>
        </p:txBody>
      </p:sp>
    </p:spTree>
    <p:extLst>
      <p:ext uri="{BB962C8B-B14F-4D97-AF65-F5344CB8AC3E}">
        <p14:creationId xmlns:p14="http://schemas.microsoft.com/office/powerpoint/2010/main" val="401484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Sexistische Studie (wieso ist es relevant, wie sexy weinende Frauen auf Männer wirken? Who cares, die Frau weint!), irgendwie auch beschissen beschrieben, weil zum theoretischen Hintergrund quasi nichts gesagt wird</a:t>
            </a:r>
          </a:p>
          <a:p>
            <a:r>
              <a:t>Interessant: In Science veröffentlicht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Die Bilder sind aus einem Kunstprojekt, man sieht da v.a. das getrocknete Salz. Jede Träne sieht anders aus, je nach Zusammensetzung, Trocknung, Untergrund und Mikroskopeinstellung, ist also nicht unbedingt repräsentativ für die unterschiedlichen Arten von Tränen. Fand’s nur nett, sich das mal anzuschauen.</a:t>
            </a:r>
          </a:p>
          <a:p>
            <a:endParaRPr/>
          </a:p>
          <a:p>
            <a:r>
              <a:t>Enzyme dienen hier auch der Immunabwehr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Leu-Enkephalin = natürliches Schmerzmittel, das bei Stress ausgeschüttet wird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Es wurde scheinbar versucht, auch männliche Tränenspender zu rekrutieren, durch die mangelnde soziale Akzeptanz von weinenden Männern war das aber quasi nicht möglich, deshalb nur Tränen von Frauen. Gesucht wurde nach Menschen, die sehr zuverlässig bei bestimmten Filmen weinen können. Vor jeder Testung wurden immer mehrere eingeladen, damit man auf jeden Fall von mind. 1 Person Tränen hat. </a:t>
            </a:r>
          </a:p>
          <a:p>
            <a:endParaRPr/>
          </a:p>
          <a:p>
            <a:r>
              <a:t>Warum alle VPn männlich waren, ist mir nicht ganz klar.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section</a:t>
            </a:r>
          </a:p>
          <a:p>
            <a:r>
              <a:rPr lang="en-US" dirty="0"/>
              <a:t>-Participants</a:t>
            </a:r>
          </a:p>
          <a:p>
            <a:r>
              <a:rPr lang="en-US" dirty="0"/>
              <a:t>-Design</a:t>
            </a:r>
          </a:p>
          <a:p>
            <a:r>
              <a:rPr lang="en-US" dirty="0"/>
              <a:t>-Materials</a:t>
            </a:r>
          </a:p>
          <a:p>
            <a:r>
              <a:rPr lang="en-US" dirty="0"/>
              <a:t>-Procedure</a:t>
            </a:r>
          </a:p>
          <a:p>
            <a:r>
              <a:rPr lang="en-US" dirty="0"/>
              <a:t>-Statistic</a:t>
            </a:r>
          </a:p>
        </p:txBody>
      </p:sp>
    </p:spTree>
    <p:extLst>
      <p:ext uri="{BB962C8B-B14F-4D97-AF65-F5344CB8AC3E}">
        <p14:creationId xmlns:p14="http://schemas.microsoft.com/office/powerpoint/2010/main" val="128149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section</a:t>
            </a:r>
          </a:p>
          <a:p>
            <a:r>
              <a:rPr lang="en-US" dirty="0"/>
              <a:t>-Participants</a:t>
            </a:r>
          </a:p>
          <a:p>
            <a:r>
              <a:rPr lang="en-US" dirty="0"/>
              <a:t>-Design</a:t>
            </a:r>
          </a:p>
          <a:p>
            <a:r>
              <a:rPr lang="en-US" dirty="0"/>
              <a:t>-Materials</a:t>
            </a:r>
          </a:p>
          <a:p>
            <a:r>
              <a:rPr lang="en-US" dirty="0"/>
              <a:t>-Procedure</a:t>
            </a:r>
          </a:p>
          <a:p>
            <a:r>
              <a:rPr lang="en-US" dirty="0"/>
              <a:t>-Statistic</a:t>
            </a:r>
          </a:p>
          <a:p>
            <a:endParaRPr lang="en-US" dirty="0"/>
          </a:p>
        </p:txBody>
      </p:sp>
    </p:spTree>
    <p:extLst>
      <p:ext uri="{BB962C8B-B14F-4D97-AF65-F5344CB8AC3E}">
        <p14:creationId xmlns:p14="http://schemas.microsoft.com/office/powerpoint/2010/main" val="3693860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1346041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7611310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302792210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648739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8272237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048008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BBDF5-9025-4B68-97CE-CAC551E4A1E3}"/>
              </a:ext>
            </a:extLst>
          </p:cNvPr>
          <p:cNvSpPr>
            <a:spLocks noGrp="1"/>
          </p:cNvSpPr>
          <p:nvPr>
            <p:ph type="title"/>
          </p:nvPr>
        </p:nvSpPr>
        <p:spPr>
          <a:xfrm>
            <a:off x="169776" y="173920"/>
            <a:ext cx="7448550" cy="1251921"/>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36E95029-BA54-4E2B-A55E-56F92ACAC7A4}"/>
              </a:ext>
            </a:extLst>
          </p:cNvPr>
          <p:cNvSpPr>
            <a:spLocks noGrp="1"/>
          </p:cNvSpPr>
          <p:nvPr>
            <p:ph idx="1"/>
          </p:nvPr>
        </p:nvSpPr>
        <p:spPr/>
        <p:txBody>
          <a:bodyPr/>
          <a:lstStyle>
            <a:lvl1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1pPr>
            <a:lvl2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2pPr>
            <a:lvl3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3pPr>
            <a:lvl4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4pPr>
            <a:lvl5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a:extLst>
              <a:ext uri="{FF2B5EF4-FFF2-40B4-BE49-F238E27FC236}">
                <a16:creationId xmlns:a16="http://schemas.microsoft.com/office/drawing/2014/main" id="{27E74F1D-7E42-4008-AE5D-4825AC776035}"/>
              </a:ext>
            </a:extLst>
          </p:cNvPr>
          <p:cNvSpPr>
            <a:spLocks noGrp="1"/>
          </p:cNvSpPr>
          <p:nvPr>
            <p:ph idx="10"/>
          </p:nvPr>
        </p:nvSpPr>
        <p:spPr>
          <a:xfrm>
            <a:off x="2195310" y="6132160"/>
            <a:ext cx="4245380" cy="344840"/>
          </a:xfrm>
        </p:spPr>
        <p:txBody>
          <a:bodyPr anchor="b">
            <a:noAutofit/>
          </a:bodyPr>
          <a:lstStyle>
            <a:lvl1pPr algn="ctr">
              <a:buNone/>
              <a:defRPr sz="1275">
                <a:solidFill>
                  <a:schemeClr val="bg2">
                    <a:lumMod val="90000"/>
                  </a:schemeClr>
                </a:solidFill>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p:txBody>
      </p:sp>
    </p:spTree>
    <p:extLst>
      <p:ext uri="{BB962C8B-B14F-4D97-AF65-F5344CB8AC3E}">
        <p14:creationId xmlns:p14="http://schemas.microsoft.com/office/powerpoint/2010/main" val="293830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BBDF5-9025-4B68-97CE-CAC551E4A1E3}"/>
              </a:ext>
            </a:extLst>
          </p:cNvPr>
          <p:cNvSpPr>
            <a:spLocks noGrp="1"/>
          </p:cNvSpPr>
          <p:nvPr>
            <p:ph type="title"/>
          </p:nvPr>
        </p:nvSpPr>
        <p:spPr>
          <a:xfrm>
            <a:off x="169776" y="173920"/>
            <a:ext cx="7448550" cy="1251921"/>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36E95029-BA54-4E2B-A55E-56F92ACAC7A4}"/>
              </a:ext>
            </a:extLst>
          </p:cNvPr>
          <p:cNvSpPr>
            <a:spLocks noGrp="1"/>
          </p:cNvSpPr>
          <p:nvPr>
            <p:ph idx="1"/>
          </p:nvPr>
        </p:nvSpPr>
        <p:spPr/>
        <p:txBody>
          <a:bodyPr/>
          <a:lstStyle>
            <a:lvl1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1pPr>
            <a:lvl2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2pPr>
            <a:lvl3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3pPr>
            <a:lvl4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4pPr>
            <a:lvl5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a:extLst>
              <a:ext uri="{FF2B5EF4-FFF2-40B4-BE49-F238E27FC236}">
                <a16:creationId xmlns:a16="http://schemas.microsoft.com/office/drawing/2014/main" id="{27E74F1D-7E42-4008-AE5D-4825AC776035}"/>
              </a:ext>
            </a:extLst>
          </p:cNvPr>
          <p:cNvSpPr>
            <a:spLocks noGrp="1"/>
          </p:cNvSpPr>
          <p:nvPr>
            <p:ph idx="10"/>
          </p:nvPr>
        </p:nvSpPr>
        <p:spPr>
          <a:xfrm>
            <a:off x="2195310" y="6132160"/>
            <a:ext cx="4245380" cy="344840"/>
          </a:xfrm>
        </p:spPr>
        <p:txBody>
          <a:bodyPr anchor="b">
            <a:noAutofit/>
          </a:bodyPr>
          <a:lstStyle>
            <a:lvl1pPr algn="ctr">
              <a:buNone/>
              <a:defRPr sz="1275">
                <a:solidFill>
                  <a:schemeClr val="bg2">
                    <a:lumMod val="90000"/>
                  </a:schemeClr>
                </a:solidFill>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p:txBody>
      </p:sp>
    </p:spTree>
    <p:extLst>
      <p:ext uri="{BB962C8B-B14F-4D97-AF65-F5344CB8AC3E}">
        <p14:creationId xmlns:p14="http://schemas.microsoft.com/office/powerpoint/2010/main" val="23717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41830747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650999-C30B-1A0F-13A5-9D230EDE88B7}"/>
              </a:ext>
            </a:extLst>
          </p:cNvPr>
          <p:cNvSpPr>
            <a:spLocks noGrp="1"/>
          </p:cNvSpPr>
          <p:nvPr>
            <p:ph type="body" idx="1"/>
          </p:nvPr>
        </p:nvSpPr>
        <p:spPr/>
        <p:txBody>
          <a:bodyPr/>
          <a:lstStyle/>
          <a:p>
            <a:endParaRPr lang="en-US"/>
          </a:p>
        </p:txBody>
      </p:sp>
      <p:sp>
        <p:nvSpPr>
          <p:cNvPr id="286" name="Titel 1"/>
          <p:cNvSpPr txBox="1">
            <a:spLocks noGrp="1"/>
          </p:cNvSpPr>
          <p:nvPr>
            <p:ph type="title"/>
          </p:nvPr>
        </p:nvSpPr>
        <p:spPr>
          <a:prstGeom prst="rect">
            <a:avLst/>
          </a:prstGeom>
        </p:spPr>
        <p:txBody>
          <a:bodyPr/>
          <a:lstStyle/>
          <a:p>
            <a:r>
              <a:t>Gruppenarbeit</a:t>
            </a:r>
          </a:p>
        </p:txBody>
      </p:sp>
      <p:pic>
        <p:nvPicPr>
          <p:cNvPr id="290" name="Bildschirmfoto 2021-06-01 um 11.18.58.png" descr="Bildschirmfoto 2021-06-01 um 11.18.58.png"/>
          <p:cNvPicPr>
            <a:picLocks noChangeAspect="1"/>
          </p:cNvPicPr>
          <p:nvPr/>
        </p:nvPicPr>
        <p:blipFill>
          <a:blip r:embed="rId3"/>
          <a:srcRect t="9325"/>
          <a:stretch>
            <a:fillRect/>
          </a:stretch>
        </p:blipFill>
        <p:spPr>
          <a:xfrm>
            <a:off x="477549" y="2110145"/>
            <a:ext cx="7429375" cy="315943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el 1"/>
          <p:cNvSpPr txBox="1">
            <a:spLocks noGrp="1"/>
          </p:cNvSpPr>
          <p:nvPr>
            <p:ph type="title"/>
          </p:nvPr>
        </p:nvSpPr>
        <p:spPr>
          <a:prstGeom prst="rect">
            <a:avLst/>
          </a:prstGeom>
        </p:spPr>
        <p:txBody>
          <a:bodyPr/>
          <a:lstStyle/>
          <a:p>
            <a:r>
              <a:t>Arten von menschlichen Tränen</a:t>
            </a:r>
          </a:p>
        </p:txBody>
      </p:sp>
      <p:pic>
        <p:nvPicPr>
          <p:cNvPr id="298" name="Bildschirmfoto 2021-06-01 um 11.45.47.png" descr="Bildschirmfoto 2021-06-01 um 11.45.47.png"/>
          <p:cNvPicPr>
            <a:picLocks noChangeAspect="1"/>
          </p:cNvPicPr>
          <p:nvPr/>
        </p:nvPicPr>
        <p:blipFill>
          <a:blip r:embed="rId3"/>
          <a:srcRect t="50101"/>
          <a:stretch>
            <a:fillRect/>
          </a:stretch>
        </p:blipFill>
        <p:spPr>
          <a:xfrm>
            <a:off x="6291517" y="2359082"/>
            <a:ext cx="2188459" cy="1124562"/>
          </a:xfrm>
          <a:prstGeom prst="rect">
            <a:avLst/>
          </a:prstGeom>
          <a:ln w="12700">
            <a:miter lim="400000"/>
          </a:ln>
        </p:spPr>
      </p:pic>
      <p:sp>
        <p:nvSpPr>
          <p:cNvPr id="299"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A</a:t>
            </a:r>
          </a:p>
        </p:txBody>
      </p:sp>
      <p:sp>
        <p:nvSpPr>
          <p:cNvPr id="300" name="Fisher, o.D."/>
          <p:cNvSpPr txBox="1"/>
          <p:nvPr/>
        </p:nvSpPr>
        <p:spPr>
          <a:xfrm>
            <a:off x="6290107" y="5847797"/>
            <a:ext cx="6236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lvl1pPr>
          </a:lstStyle>
          <a:p>
            <a:r>
              <a:t>Fisher, o.D.</a:t>
            </a:r>
          </a:p>
        </p:txBody>
      </p:sp>
      <p:sp>
        <p:nvSpPr>
          <p:cNvPr id="301" name="Abbildung 4…"/>
          <p:cNvSpPr txBox="1"/>
          <p:nvPr/>
        </p:nvSpPr>
        <p:spPr>
          <a:xfrm>
            <a:off x="6263432" y="1379527"/>
            <a:ext cx="227743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
        <p:nvSpPr>
          <p:cNvPr id="302" name="Basale Tränen:…"/>
          <p:cNvSpPr txBox="1"/>
          <p:nvPr/>
        </p:nvSpPr>
        <p:spPr>
          <a:xfrm>
            <a:off x="359463" y="1679605"/>
            <a:ext cx="5590176" cy="400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latin typeface="D-DIN"/>
                <a:ea typeface="D-DIN"/>
                <a:cs typeface="D-DIN"/>
                <a:sym typeface="D-DIN"/>
              </a:defRPr>
            </a:pPr>
            <a:r>
              <a:rPr dirty="0"/>
              <a:t>Basale </a:t>
            </a:r>
            <a:r>
              <a:rPr dirty="0" err="1"/>
              <a:t>Tränen</a:t>
            </a:r>
            <a:r>
              <a:rPr dirty="0"/>
              <a:t>: </a:t>
            </a:r>
          </a:p>
          <a:p>
            <a:pPr marL="226787" indent="-226787">
              <a:buSzPct val="100000"/>
              <a:buChar char="-"/>
              <a:defRPr>
                <a:latin typeface="D-DIN"/>
                <a:ea typeface="D-DIN"/>
                <a:cs typeface="D-DIN"/>
                <a:sym typeface="D-DIN"/>
              </a:defRPr>
            </a:pPr>
            <a:r>
              <a:rPr dirty="0" err="1"/>
              <a:t>dünner</a:t>
            </a:r>
            <a:r>
              <a:rPr dirty="0"/>
              <a:t> </a:t>
            </a:r>
            <a:r>
              <a:rPr dirty="0" err="1"/>
              <a:t>Tränenfilm</a:t>
            </a:r>
            <a:r>
              <a:rPr dirty="0"/>
              <a:t> </a:t>
            </a:r>
            <a:r>
              <a:rPr b="1" i="1" dirty="0" err="1"/>
              <a:t>schützt</a:t>
            </a:r>
            <a:r>
              <a:rPr b="1" i="1" dirty="0"/>
              <a:t> die </a:t>
            </a:r>
            <a:r>
              <a:rPr b="1" i="1" dirty="0" err="1"/>
              <a:t>Hornhaut</a:t>
            </a:r>
            <a:r>
              <a:rPr dirty="0"/>
              <a:t> (Cornea)</a:t>
            </a:r>
          </a:p>
          <a:p>
            <a:pPr marL="226787" indent="-226787">
              <a:buSzPct val="100000"/>
              <a:buChar char="-"/>
              <a:defRPr>
                <a:latin typeface="D-DIN"/>
                <a:ea typeface="D-DIN"/>
                <a:cs typeface="D-DIN"/>
                <a:sym typeface="D-DIN"/>
              </a:defRPr>
            </a:pPr>
            <a:r>
              <a:rPr dirty="0" err="1"/>
              <a:t>enthalten</a:t>
            </a:r>
            <a:r>
              <a:rPr dirty="0"/>
              <a:t> </a:t>
            </a:r>
            <a:r>
              <a:rPr dirty="0" err="1"/>
              <a:t>v.a.</a:t>
            </a:r>
            <a:r>
              <a:rPr dirty="0"/>
              <a:t> H</a:t>
            </a:r>
            <a:r>
              <a:rPr baseline="-5999" dirty="0"/>
              <a:t>2</a:t>
            </a:r>
            <a:r>
              <a:rPr dirty="0"/>
              <a:t>0, NaCl, Lipide, </a:t>
            </a:r>
            <a:r>
              <a:rPr dirty="0" err="1"/>
              <a:t>Proteine</a:t>
            </a:r>
            <a:r>
              <a:rPr dirty="0"/>
              <a:t> (Hormone), </a:t>
            </a:r>
            <a:r>
              <a:rPr dirty="0" err="1"/>
              <a:t>Antikörper</a:t>
            </a:r>
            <a:r>
              <a:rPr dirty="0"/>
              <a:t> und Enzyme</a:t>
            </a:r>
          </a:p>
          <a:p>
            <a:pPr>
              <a:defRPr>
                <a:latin typeface="D-DIN"/>
                <a:ea typeface="D-DIN"/>
                <a:cs typeface="D-DIN"/>
                <a:sym typeface="D-DIN"/>
              </a:defRPr>
            </a:pPr>
            <a:endParaRPr dirty="0"/>
          </a:p>
          <a:p>
            <a:pPr>
              <a:defRPr b="1">
                <a:solidFill>
                  <a:schemeClr val="accent3">
                    <a:lumOff val="44000"/>
                  </a:schemeClr>
                </a:solidFill>
                <a:latin typeface="D-DIN"/>
                <a:ea typeface="D-DIN"/>
                <a:cs typeface="D-DIN"/>
                <a:sym typeface="D-DIN"/>
              </a:defRPr>
            </a:pPr>
            <a:r>
              <a:rPr dirty="0" err="1"/>
              <a:t>Reflextränen</a:t>
            </a:r>
            <a:r>
              <a:rPr dirty="0"/>
              <a:t>: </a:t>
            </a:r>
          </a:p>
          <a:p>
            <a:pPr marL="226787" indent="-226787">
              <a:buSzPct val="100000"/>
              <a:buChar char="-"/>
              <a:defRPr>
                <a:solidFill>
                  <a:schemeClr val="accent3">
                    <a:lumOff val="44000"/>
                  </a:schemeClr>
                </a:solidFill>
                <a:latin typeface="D-DIN"/>
                <a:ea typeface="D-DIN"/>
                <a:cs typeface="D-DIN"/>
                <a:sym typeface="D-DIN"/>
              </a:defRPr>
            </a:pPr>
            <a:r>
              <a:rPr dirty="0" err="1"/>
              <a:t>Ziel</a:t>
            </a:r>
            <a:r>
              <a:rPr dirty="0"/>
              <a:t>: </a:t>
            </a:r>
            <a:r>
              <a:rPr b="1" i="1" dirty="0" err="1"/>
              <a:t>Fremdkörper</a:t>
            </a:r>
            <a:r>
              <a:rPr b="1" i="1" dirty="0"/>
              <a:t> </a:t>
            </a:r>
            <a:r>
              <a:rPr b="1" i="1" dirty="0" err="1"/>
              <a:t>aus</a:t>
            </a:r>
            <a:r>
              <a:rPr b="1" i="1" dirty="0"/>
              <a:t> dem Auge </a:t>
            </a:r>
            <a:r>
              <a:rPr b="1" i="1" dirty="0" err="1"/>
              <a:t>entfernen</a:t>
            </a:r>
            <a:endParaRPr b="1" i="1" dirty="0"/>
          </a:p>
          <a:p>
            <a:pPr marL="226787" indent="-226787">
              <a:buSzPct val="100000"/>
              <a:buChar char="-"/>
              <a:defRPr>
                <a:solidFill>
                  <a:schemeClr val="accent3">
                    <a:lumOff val="44000"/>
                  </a:schemeClr>
                </a:solidFill>
                <a:latin typeface="D-DIN"/>
                <a:ea typeface="D-DIN"/>
                <a:cs typeface="D-DIN"/>
                <a:sym typeface="D-DIN"/>
              </a:defRPr>
            </a:pPr>
            <a:r>
              <a:rPr dirty="0" err="1"/>
              <a:t>enthalten</a:t>
            </a:r>
            <a:r>
              <a:rPr dirty="0"/>
              <a:t> </a:t>
            </a:r>
            <a:r>
              <a:rPr dirty="0" err="1"/>
              <a:t>mehr</a:t>
            </a:r>
            <a:r>
              <a:rPr dirty="0"/>
              <a:t> </a:t>
            </a:r>
            <a:r>
              <a:rPr dirty="0" err="1"/>
              <a:t>Antikörper</a:t>
            </a:r>
            <a:r>
              <a:rPr dirty="0"/>
              <a:t> und Enzyme </a:t>
            </a:r>
            <a:r>
              <a:rPr dirty="0" err="1"/>
              <a:t>als</a:t>
            </a:r>
            <a:r>
              <a:rPr dirty="0"/>
              <a:t> </a:t>
            </a:r>
            <a:r>
              <a:rPr dirty="0" err="1"/>
              <a:t>basale</a:t>
            </a:r>
            <a:r>
              <a:rPr dirty="0"/>
              <a:t> </a:t>
            </a:r>
            <a:r>
              <a:rPr dirty="0" err="1"/>
              <a:t>Tränen</a:t>
            </a:r>
            <a:endParaRPr dirty="0"/>
          </a:p>
          <a:p>
            <a:pPr>
              <a:defRPr>
                <a:solidFill>
                  <a:schemeClr val="accent3">
                    <a:lumOff val="44000"/>
                  </a:schemeClr>
                </a:solidFill>
                <a:latin typeface="D-DIN"/>
                <a:ea typeface="D-DIN"/>
                <a:cs typeface="D-DIN"/>
                <a:sym typeface="D-DIN"/>
              </a:defRPr>
            </a:pPr>
            <a:endParaRPr lang="en-GB" dirty="0"/>
          </a:p>
          <a:p>
            <a:pPr>
              <a:defRPr>
                <a:solidFill>
                  <a:schemeClr val="accent3">
                    <a:lumOff val="44000"/>
                  </a:schemeClr>
                </a:solidFill>
                <a:latin typeface="D-DIN"/>
                <a:ea typeface="D-DIN"/>
                <a:cs typeface="D-DIN"/>
                <a:sym typeface="D-DIN"/>
              </a:defRPr>
            </a:pPr>
            <a:r>
              <a:rPr b="1" dirty="0" err="1"/>
              <a:t>Emotionale</a:t>
            </a:r>
            <a:r>
              <a:rPr b="1" dirty="0"/>
              <a:t> </a:t>
            </a:r>
            <a:r>
              <a:rPr b="1" dirty="0" err="1"/>
              <a:t>Tränen</a:t>
            </a:r>
            <a:r>
              <a:rPr b="1" dirty="0"/>
              <a:t>:</a:t>
            </a:r>
            <a:r>
              <a:rPr dirty="0"/>
              <a:t> </a:t>
            </a:r>
          </a:p>
          <a:p>
            <a:pPr marL="226787" indent="-226787">
              <a:buSzPct val="100000"/>
              <a:buChar char="-"/>
              <a:defRPr>
                <a:solidFill>
                  <a:schemeClr val="accent3">
                    <a:lumOff val="44000"/>
                  </a:schemeClr>
                </a:solidFill>
                <a:latin typeface="D-DIN"/>
                <a:ea typeface="D-DIN"/>
                <a:cs typeface="D-DIN"/>
                <a:sym typeface="D-DIN"/>
              </a:defRPr>
            </a:pPr>
            <a:r>
              <a:rPr dirty="0" err="1"/>
              <a:t>enthalten</a:t>
            </a:r>
            <a:r>
              <a:rPr dirty="0"/>
              <a:t> </a:t>
            </a:r>
            <a:r>
              <a:rPr b="1" i="1" dirty="0"/>
              <a:t>25% </a:t>
            </a:r>
            <a:r>
              <a:rPr b="1" i="1" dirty="0" err="1"/>
              <a:t>mehr</a:t>
            </a:r>
            <a:r>
              <a:rPr b="1" i="1" dirty="0"/>
              <a:t> Hormone</a:t>
            </a:r>
            <a:r>
              <a:rPr dirty="0"/>
              <a:t> </a:t>
            </a:r>
            <a:r>
              <a:rPr dirty="0" err="1"/>
              <a:t>als</a:t>
            </a:r>
            <a:r>
              <a:rPr dirty="0"/>
              <a:t> </a:t>
            </a:r>
            <a:r>
              <a:rPr dirty="0" err="1"/>
              <a:t>basale</a:t>
            </a:r>
            <a:r>
              <a:rPr dirty="0"/>
              <a:t> </a:t>
            </a:r>
            <a:r>
              <a:rPr dirty="0" err="1"/>
              <a:t>Tränen</a:t>
            </a:r>
            <a:r>
              <a:rPr dirty="0"/>
              <a:t> und </a:t>
            </a:r>
            <a:r>
              <a:rPr dirty="0" err="1"/>
              <a:t>Reflextränen</a:t>
            </a:r>
            <a:r>
              <a:rPr dirty="0"/>
              <a:t>, </a:t>
            </a:r>
            <a:r>
              <a:rPr dirty="0" err="1"/>
              <a:t>v.a.</a:t>
            </a:r>
            <a:r>
              <a:rPr dirty="0"/>
              <a:t> Leu-Enkephalin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el 1"/>
          <p:cNvSpPr txBox="1">
            <a:spLocks noGrp="1"/>
          </p:cNvSpPr>
          <p:nvPr>
            <p:ph type="title"/>
          </p:nvPr>
        </p:nvSpPr>
        <p:spPr>
          <a:prstGeom prst="rect">
            <a:avLst/>
          </a:prstGeom>
        </p:spPr>
        <p:txBody>
          <a:bodyPr/>
          <a:lstStyle/>
          <a:p>
            <a:r>
              <a:t>Arten von menschlichen Tränen</a:t>
            </a:r>
          </a:p>
        </p:txBody>
      </p:sp>
      <p:pic>
        <p:nvPicPr>
          <p:cNvPr id="310" name="Bildschirmfoto 2021-06-01 um 11.44.43.png" descr="Bildschirmfoto 2021-06-01 um 11.44.43.png"/>
          <p:cNvPicPr>
            <a:picLocks noChangeAspect="1"/>
          </p:cNvPicPr>
          <p:nvPr/>
        </p:nvPicPr>
        <p:blipFill>
          <a:blip r:embed="rId2"/>
          <a:srcRect t="11482" b="29893"/>
          <a:stretch>
            <a:fillRect/>
          </a:stretch>
        </p:blipFill>
        <p:spPr>
          <a:xfrm>
            <a:off x="6309608" y="3554852"/>
            <a:ext cx="2167325" cy="1088456"/>
          </a:xfrm>
          <a:prstGeom prst="rect">
            <a:avLst/>
          </a:prstGeom>
          <a:ln w="12700">
            <a:miter lim="400000"/>
          </a:ln>
        </p:spPr>
      </p:pic>
      <p:pic>
        <p:nvPicPr>
          <p:cNvPr id="311" name="Bildschirmfoto 2021-06-01 um 11.45.47.png" descr="Bildschirmfoto 2021-06-01 um 11.45.47.png"/>
          <p:cNvPicPr>
            <a:picLocks noChangeAspect="1"/>
          </p:cNvPicPr>
          <p:nvPr/>
        </p:nvPicPr>
        <p:blipFill>
          <a:blip r:embed="rId3"/>
          <a:srcRect t="50101"/>
          <a:stretch>
            <a:fillRect/>
          </a:stretch>
        </p:blipFill>
        <p:spPr>
          <a:xfrm>
            <a:off x="6291517" y="2359082"/>
            <a:ext cx="2188459" cy="1124562"/>
          </a:xfrm>
          <a:prstGeom prst="rect">
            <a:avLst/>
          </a:prstGeom>
          <a:ln w="12700">
            <a:miter lim="400000"/>
          </a:ln>
        </p:spPr>
      </p:pic>
      <p:sp>
        <p:nvSpPr>
          <p:cNvPr id="312"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A</a:t>
            </a:r>
          </a:p>
        </p:txBody>
      </p:sp>
      <p:sp>
        <p:nvSpPr>
          <p:cNvPr id="313" name="B"/>
          <p:cNvSpPr txBox="1"/>
          <p:nvPr/>
        </p:nvSpPr>
        <p:spPr>
          <a:xfrm>
            <a:off x="6351077" y="3545984"/>
            <a:ext cx="256615" cy="350663"/>
          </a:xfrm>
          <a:prstGeom prst="rect">
            <a:avLst/>
          </a:prstGeom>
          <a:ln w="12700">
            <a:miter lim="400000"/>
          </a:ln>
          <a:effectLst>
            <a:outerShdw blurRad="63500" dist="25400" dir="5400000" rotWithShape="0">
              <a:srgbClr val="000000">
                <a:alpha val="54776"/>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B</a:t>
            </a:r>
          </a:p>
        </p:txBody>
      </p:sp>
      <p:sp>
        <p:nvSpPr>
          <p:cNvPr id="314" name="Fisher, o.D."/>
          <p:cNvSpPr txBox="1"/>
          <p:nvPr/>
        </p:nvSpPr>
        <p:spPr>
          <a:xfrm>
            <a:off x="6290107" y="5847797"/>
            <a:ext cx="6236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lvl1pPr>
          </a:lstStyle>
          <a:p>
            <a:r>
              <a:t>Fisher, o.D.</a:t>
            </a:r>
          </a:p>
        </p:txBody>
      </p:sp>
      <p:sp>
        <p:nvSpPr>
          <p:cNvPr id="315" name="Abbildung 4…"/>
          <p:cNvSpPr txBox="1"/>
          <p:nvPr/>
        </p:nvSpPr>
        <p:spPr>
          <a:xfrm>
            <a:off x="6263432" y="1379527"/>
            <a:ext cx="227743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
        <p:nvSpPr>
          <p:cNvPr id="316" name="Basale Tränen:…"/>
          <p:cNvSpPr txBox="1"/>
          <p:nvPr/>
        </p:nvSpPr>
        <p:spPr>
          <a:xfrm>
            <a:off x="359463" y="1679605"/>
            <a:ext cx="5590176" cy="400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latin typeface="D-DIN"/>
                <a:ea typeface="D-DIN"/>
                <a:cs typeface="D-DIN"/>
                <a:sym typeface="D-DIN"/>
              </a:defRPr>
            </a:pPr>
            <a:r>
              <a:rPr dirty="0"/>
              <a:t>Basale </a:t>
            </a:r>
            <a:r>
              <a:rPr dirty="0" err="1"/>
              <a:t>Tränen</a:t>
            </a:r>
            <a:r>
              <a:rPr dirty="0"/>
              <a:t>: </a:t>
            </a:r>
          </a:p>
          <a:p>
            <a:pPr marL="226787" indent="-226787">
              <a:buSzPct val="100000"/>
              <a:buChar char="-"/>
              <a:defRPr>
                <a:latin typeface="D-DIN"/>
                <a:ea typeface="D-DIN"/>
                <a:cs typeface="D-DIN"/>
                <a:sym typeface="D-DIN"/>
              </a:defRPr>
            </a:pPr>
            <a:r>
              <a:rPr dirty="0" err="1"/>
              <a:t>dünner</a:t>
            </a:r>
            <a:r>
              <a:rPr dirty="0"/>
              <a:t> </a:t>
            </a:r>
            <a:r>
              <a:rPr dirty="0" err="1"/>
              <a:t>Tränenfilm</a:t>
            </a:r>
            <a:r>
              <a:rPr dirty="0"/>
              <a:t> </a:t>
            </a:r>
            <a:r>
              <a:rPr b="1" i="1" dirty="0" err="1"/>
              <a:t>schützt</a:t>
            </a:r>
            <a:r>
              <a:rPr b="1" i="1" dirty="0"/>
              <a:t> die </a:t>
            </a:r>
            <a:r>
              <a:rPr b="1" i="1" dirty="0" err="1"/>
              <a:t>Hornhaut</a:t>
            </a:r>
            <a:r>
              <a:rPr dirty="0"/>
              <a:t> (Cornea)</a:t>
            </a:r>
          </a:p>
          <a:p>
            <a:pPr marL="226787" indent="-226787">
              <a:buSzPct val="100000"/>
              <a:buChar char="-"/>
              <a:defRPr>
                <a:latin typeface="D-DIN"/>
                <a:ea typeface="D-DIN"/>
                <a:cs typeface="D-DIN"/>
                <a:sym typeface="D-DIN"/>
              </a:defRPr>
            </a:pPr>
            <a:r>
              <a:rPr dirty="0" err="1"/>
              <a:t>enthalten</a:t>
            </a:r>
            <a:r>
              <a:rPr dirty="0"/>
              <a:t> </a:t>
            </a:r>
            <a:r>
              <a:rPr dirty="0" err="1"/>
              <a:t>v.a.</a:t>
            </a:r>
            <a:r>
              <a:rPr dirty="0"/>
              <a:t> H</a:t>
            </a:r>
            <a:r>
              <a:rPr baseline="-5999" dirty="0"/>
              <a:t>2</a:t>
            </a:r>
            <a:r>
              <a:rPr dirty="0"/>
              <a:t>0, NaCl, Lipide, </a:t>
            </a:r>
            <a:r>
              <a:rPr dirty="0" err="1"/>
              <a:t>Proteine</a:t>
            </a:r>
            <a:r>
              <a:rPr dirty="0"/>
              <a:t> (Hormone), </a:t>
            </a:r>
            <a:r>
              <a:rPr dirty="0" err="1"/>
              <a:t>Antikörper</a:t>
            </a:r>
            <a:r>
              <a:rPr dirty="0"/>
              <a:t> und Enzyme</a:t>
            </a:r>
          </a:p>
          <a:p>
            <a:pPr>
              <a:defRPr>
                <a:latin typeface="D-DIN"/>
                <a:ea typeface="D-DIN"/>
                <a:cs typeface="D-DIN"/>
                <a:sym typeface="D-DIN"/>
              </a:defRPr>
            </a:pPr>
            <a:endParaRPr dirty="0"/>
          </a:p>
          <a:p>
            <a:pPr>
              <a:defRPr b="1">
                <a:latin typeface="D-DIN"/>
                <a:ea typeface="D-DIN"/>
                <a:cs typeface="D-DIN"/>
                <a:sym typeface="D-DIN"/>
              </a:defRPr>
            </a:pPr>
            <a:r>
              <a:rPr dirty="0" err="1"/>
              <a:t>Reflextränen</a:t>
            </a:r>
            <a:r>
              <a:rPr dirty="0"/>
              <a:t>: </a:t>
            </a:r>
          </a:p>
          <a:p>
            <a:pPr marL="226787" indent="-226787">
              <a:buSzPct val="100000"/>
              <a:buChar char="-"/>
              <a:defRPr>
                <a:latin typeface="D-DIN"/>
                <a:ea typeface="D-DIN"/>
                <a:cs typeface="D-DIN"/>
                <a:sym typeface="D-DIN"/>
              </a:defRPr>
            </a:pPr>
            <a:r>
              <a:rPr dirty="0" err="1"/>
              <a:t>Ziel</a:t>
            </a:r>
            <a:r>
              <a:rPr dirty="0"/>
              <a:t>: </a:t>
            </a:r>
            <a:r>
              <a:rPr b="1" i="1" dirty="0" err="1"/>
              <a:t>Fremdkörper</a:t>
            </a:r>
            <a:r>
              <a:rPr b="1" i="1" dirty="0"/>
              <a:t> </a:t>
            </a:r>
            <a:r>
              <a:rPr b="1" i="1" dirty="0" err="1"/>
              <a:t>aus</a:t>
            </a:r>
            <a:r>
              <a:rPr b="1" i="1" dirty="0"/>
              <a:t> dem Auge </a:t>
            </a:r>
            <a:r>
              <a:rPr b="1" i="1" dirty="0" err="1"/>
              <a:t>entfernen</a:t>
            </a:r>
            <a:endParaRPr b="1" i="1" dirty="0"/>
          </a:p>
          <a:p>
            <a:pPr marL="226787" indent="-226787">
              <a:buSzPct val="100000"/>
              <a:buChar char="-"/>
              <a:defRPr>
                <a:latin typeface="D-DIN"/>
                <a:ea typeface="D-DIN"/>
                <a:cs typeface="D-DIN"/>
                <a:sym typeface="D-DIN"/>
              </a:defRPr>
            </a:pPr>
            <a:r>
              <a:rPr dirty="0" err="1"/>
              <a:t>enthalten</a:t>
            </a:r>
            <a:r>
              <a:rPr dirty="0"/>
              <a:t> </a:t>
            </a:r>
            <a:r>
              <a:rPr dirty="0" err="1"/>
              <a:t>mehr</a:t>
            </a:r>
            <a:r>
              <a:rPr dirty="0"/>
              <a:t> </a:t>
            </a:r>
            <a:r>
              <a:rPr dirty="0" err="1"/>
              <a:t>Antikörper</a:t>
            </a:r>
            <a:r>
              <a:rPr dirty="0"/>
              <a:t> und Enzyme </a:t>
            </a:r>
            <a:r>
              <a:rPr dirty="0" err="1"/>
              <a:t>als</a:t>
            </a:r>
            <a:r>
              <a:rPr dirty="0"/>
              <a:t> </a:t>
            </a:r>
            <a:r>
              <a:rPr dirty="0" err="1"/>
              <a:t>basale</a:t>
            </a:r>
            <a:r>
              <a:rPr dirty="0"/>
              <a:t> </a:t>
            </a:r>
            <a:r>
              <a:rPr dirty="0" err="1"/>
              <a:t>Tränen</a:t>
            </a:r>
            <a:endParaRPr dirty="0"/>
          </a:p>
          <a:p>
            <a:pPr>
              <a:defRPr>
                <a:latin typeface="D-DIN"/>
                <a:ea typeface="D-DIN"/>
                <a:cs typeface="D-DIN"/>
                <a:sym typeface="D-DIN"/>
              </a:defRPr>
            </a:pPr>
            <a:endParaRPr dirty="0"/>
          </a:p>
          <a:p>
            <a:pPr>
              <a:defRPr>
                <a:solidFill>
                  <a:schemeClr val="accent3">
                    <a:lumOff val="44000"/>
                  </a:schemeClr>
                </a:solidFill>
                <a:latin typeface="D-DIN"/>
                <a:ea typeface="D-DIN"/>
                <a:cs typeface="D-DIN"/>
                <a:sym typeface="D-DIN"/>
              </a:defRPr>
            </a:pPr>
            <a:r>
              <a:rPr b="1" dirty="0" err="1"/>
              <a:t>Emotionale</a:t>
            </a:r>
            <a:r>
              <a:rPr b="1" dirty="0"/>
              <a:t> </a:t>
            </a:r>
            <a:r>
              <a:rPr b="1" dirty="0" err="1"/>
              <a:t>Tränen</a:t>
            </a:r>
            <a:r>
              <a:rPr b="1" dirty="0"/>
              <a:t>:</a:t>
            </a:r>
            <a:r>
              <a:rPr dirty="0"/>
              <a:t> </a:t>
            </a:r>
            <a:endParaRPr lang="en-GB" dirty="0"/>
          </a:p>
          <a:p>
            <a:pPr marL="226787" indent="-226787">
              <a:buSzPct val="100000"/>
              <a:buChar char="-"/>
              <a:defRPr>
                <a:solidFill>
                  <a:schemeClr val="accent3">
                    <a:lumOff val="44000"/>
                  </a:schemeClr>
                </a:solidFill>
                <a:latin typeface="D-DIN"/>
                <a:ea typeface="D-DIN"/>
                <a:cs typeface="D-DIN"/>
                <a:sym typeface="D-DIN"/>
              </a:defRPr>
            </a:pPr>
            <a:r>
              <a:rPr lang="de-DE" dirty="0"/>
              <a:t>enthalten </a:t>
            </a:r>
            <a:r>
              <a:rPr lang="de-DE" b="1" i="1" dirty="0"/>
              <a:t>25% mehr Hormone</a:t>
            </a:r>
            <a:r>
              <a:rPr lang="de-DE" dirty="0"/>
              <a:t> als basale Tränen und Reflextränen, v.a. Leu-</a:t>
            </a:r>
            <a:r>
              <a:rPr lang="de-DE" dirty="0" err="1"/>
              <a:t>Enkephalin</a:t>
            </a:r>
            <a:endParaRPr lang="de-DE"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el 1"/>
          <p:cNvSpPr txBox="1">
            <a:spLocks noGrp="1"/>
          </p:cNvSpPr>
          <p:nvPr>
            <p:ph type="title"/>
          </p:nvPr>
        </p:nvSpPr>
        <p:spPr>
          <a:prstGeom prst="rect">
            <a:avLst/>
          </a:prstGeom>
        </p:spPr>
        <p:txBody>
          <a:bodyPr/>
          <a:lstStyle/>
          <a:p>
            <a:r>
              <a:t>Arten von menschlichen Tränen</a:t>
            </a:r>
          </a:p>
        </p:txBody>
      </p:sp>
      <p:sp>
        <p:nvSpPr>
          <p:cNvPr id="322" name="Basale Tränen:…"/>
          <p:cNvSpPr txBox="1"/>
          <p:nvPr/>
        </p:nvSpPr>
        <p:spPr>
          <a:xfrm>
            <a:off x="359463" y="1679605"/>
            <a:ext cx="5590176" cy="4003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latin typeface="D-DIN"/>
                <a:ea typeface="D-DIN"/>
                <a:cs typeface="D-DIN"/>
                <a:sym typeface="D-DIN"/>
              </a:defRPr>
            </a:pPr>
            <a:r>
              <a:t>Basale Tränen: </a:t>
            </a:r>
          </a:p>
          <a:p>
            <a:pPr marL="226787" indent="-226787">
              <a:buSzPct val="100000"/>
              <a:buChar char="-"/>
              <a:defRPr>
                <a:latin typeface="D-DIN"/>
                <a:ea typeface="D-DIN"/>
                <a:cs typeface="D-DIN"/>
                <a:sym typeface="D-DIN"/>
              </a:defRPr>
            </a:pPr>
            <a:r>
              <a:t>dünner Tränenfilm </a:t>
            </a:r>
            <a:r>
              <a:rPr b="1" i="1"/>
              <a:t>schützt die Hornhaut</a:t>
            </a:r>
            <a:r>
              <a:t> (Cornea)</a:t>
            </a:r>
          </a:p>
          <a:p>
            <a:pPr marL="226787" indent="-226787">
              <a:buSzPct val="100000"/>
              <a:buChar char="-"/>
              <a:defRPr>
                <a:latin typeface="D-DIN"/>
                <a:ea typeface="D-DIN"/>
                <a:cs typeface="D-DIN"/>
                <a:sym typeface="D-DIN"/>
              </a:defRPr>
            </a:pPr>
            <a:r>
              <a:t>enthalten v.a. H</a:t>
            </a:r>
            <a:r>
              <a:rPr baseline="-5999"/>
              <a:t>2</a:t>
            </a:r>
            <a:r>
              <a:t>0, NaCl, Lipide, Proteine (Hormone), Antikörper und Enzyme</a:t>
            </a:r>
          </a:p>
          <a:p>
            <a:pPr>
              <a:defRPr>
                <a:latin typeface="D-DIN"/>
                <a:ea typeface="D-DIN"/>
                <a:cs typeface="D-DIN"/>
                <a:sym typeface="D-DIN"/>
              </a:defRPr>
            </a:pPr>
            <a:endParaRPr/>
          </a:p>
          <a:p>
            <a:pPr>
              <a:defRPr b="1">
                <a:latin typeface="D-DIN"/>
                <a:ea typeface="D-DIN"/>
                <a:cs typeface="D-DIN"/>
                <a:sym typeface="D-DIN"/>
              </a:defRPr>
            </a:pPr>
            <a:r>
              <a:t>Reflextränen: </a:t>
            </a:r>
          </a:p>
          <a:p>
            <a:pPr marL="226787" indent="-226787">
              <a:buSzPct val="100000"/>
              <a:buChar char="-"/>
              <a:defRPr>
                <a:latin typeface="D-DIN"/>
                <a:ea typeface="D-DIN"/>
                <a:cs typeface="D-DIN"/>
                <a:sym typeface="D-DIN"/>
              </a:defRPr>
            </a:pPr>
            <a:r>
              <a:t>Ziel: </a:t>
            </a:r>
            <a:r>
              <a:rPr b="1" i="1"/>
              <a:t>Fremdkörper aus dem Auge entfernen</a:t>
            </a:r>
          </a:p>
          <a:p>
            <a:pPr marL="226787" indent="-226787">
              <a:buSzPct val="100000"/>
              <a:buChar char="-"/>
              <a:defRPr>
                <a:latin typeface="D-DIN"/>
                <a:ea typeface="D-DIN"/>
                <a:cs typeface="D-DIN"/>
                <a:sym typeface="D-DIN"/>
              </a:defRPr>
            </a:pPr>
            <a:r>
              <a:t>enthalten mehr Antikörper und Enzyme als basale Tränen</a:t>
            </a:r>
          </a:p>
          <a:p>
            <a:pPr>
              <a:defRPr>
                <a:latin typeface="D-DIN"/>
                <a:ea typeface="D-DIN"/>
                <a:cs typeface="D-DIN"/>
                <a:sym typeface="D-DIN"/>
              </a:defRPr>
            </a:pPr>
            <a:endParaRPr/>
          </a:p>
          <a:p>
            <a:pPr>
              <a:defRPr>
                <a:latin typeface="D-DIN"/>
                <a:ea typeface="D-DIN"/>
                <a:cs typeface="D-DIN"/>
                <a:sym typeface="D-DIN"/>
              </a:defRPr>
            </a:pPr>
            <a:r>
              <a:rPr b="1"/>
              <a:t>Emotionale Tränen:</a:t>
            </a:r>
            <a:r>
              <a:t> </a:t>
            </a:r>
          </a:p>
          <a:p>
            <a:pPr marL="226787" indent="-226787">
              <a:buSzPct val="100000"/>
              <a:buChar char="-"/>
              <a:defRPr>
                <a:latin typeface="D-DIN"/>
                <a:ea typeface="D-DIN"/>
                <a:cs typeface="D-DIN"/>
                <a:sym typeface="D-DIN"/>
              </a:defRPr>
            </a:pPr>
            <a:r>
              <a:t>enthalten </a:t>
            </a:r>
            <a:r>
              <a:rPr b="1" i="1"/>
              <a:t>25% mehr Hormone</a:t>
            </a:r>
            <a:r>
              <a:t> als basale Tränen und Reflextränen, v.a. Leu-Enkephalin</a:t>
            </a:r>
          </a:p>
        </p:txBody>
      </p:sp>
      <p:pic>
        <p:nvPicPr>
          <p:cNvPr id="323" name="Bildschirmfoto 2021-06-01 um 11.44.43.png" descr="Bildschirmfoto 2021-06-01 um 11.44.43.png"/>
          <p:cNvPicPr>
            <a:picLocks noChangeAspect="1"/>
          </p:cNvPicPr>
          <p:nvPr/>
        </p:nvPicPr>
        <p:blipFill>
          <a:blip r:embed="rId3"/>
          <a:srcRect t="11482" b="29893"/>
          <a:stretch>
            <a:fillRect/>
          </a:stretch>
        </p:blipFill>
        <p:spPr>
          <a:xfrm>
            <a:off x="6309608" y="3554852"/>
            <a:ext cx="2167325" cy="1088456"/>
          </a:xfrm>
          <a:prstGeom prst="rect">
            <a:avLst/>
          </a:prstGeom>
          <a:ln w="12700">
            <a:miter lim="400000"/>
          </a:ln>
        </p:spPr>
      </p:pic>
      <p:pic>
        <p:nvPicPr>
          <p:cNvPr id="324" name="Bildschirmfoto 2021-06-01 um 11.45.40.png" descr="Bildschirmfoto 2021-06-01 um 11.45.40.png"/>
          <p:cNvPicPr>
            <a:picLocks noChangeAspect="1"/>
          </p:cNvPicPr>
          <p:nvPr/>
        </p:nvPicPr>
        <p:blipFill>
          <a:blip r:embed="rId4"/>
          <a:srcRect l="3425" t="33012"/>
          <a:stretch>
            <a:fillRect/>
          </a:stretch>
        </p:blipFill>
        <p:spPr>
          <a:xfrm>
            <a:off x="6292695" y="4705973"/>
            <a:ext cx="2175688" cy="1141175"/>
          </a:xfrm>
          <a:prstGeom prst="rect">
            <a:avLst/>
          </a:prstGeom>
          <a:ln w="12700">
            <a:miter lim="400000"/>
          </a:ln>
        </p:spPr>
      </p:pic>
      <p:pic>
        <p:nvPicPr>
          <p:cNvPr id="325" name="Bildschirmfoto 2021-06-01 um 11.45.47.png" descr="Bildschirmfoto 2021-06-01 um 11.45.47.png"/>
          <p:cNvPicPr>
            <a:picLocks noChangeAspect="1"/>
          </p:cNvPicPr>
          <p:nvPr/>
        </p:nvPicPr>
        <p:blipFill>
          <a:blip r:embed="rId5"/>
          <a:srcRect t="50101"/>
          <a:stretch>
            <a:fillRect/>
          </a:stretch>
        </p:blipFill>
        <p:spPr>
          <a:xfrm>
            <a:off x="6291517" y="2359082"/>
            <a:ext cx="2188459" cy="1124562"/>
          </a:xfrm>
          <a:prstGeom prst="rect">
            <a:avLst/>
          </a:prstGeom>
          <a:ln w="12700">
            <a:miter lim="400000"/>
          </a:ln>
        </p:spPr>
      </p:pic>
      <p:sp>
        <p:nvSpPr>
          <p:cNvPr id="326"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A</a:t>
            </a:r>
          </a:p>
        </p:txBody>
      </p:sp>
      <p:sp>
        <p:nvSpPr>
          <p:cNvPr id="327" name="B"/>
          <p:cNvSpPr txBox="1"/>
          <p:nvPr/>
        </p:nvSpPr>
        <p:spPr>
          <a:xfrm>
            <a:off x="6351077" y="3545984"/>
            <a:ext cx="256615" cy="350663"/>
          </a:xfrm>
          <a:prstGeom prst="rect">
            <a:avLst/>
          </a:prstGeom>
          <a:ln w="12700">
            <a:miter lim="400000"/>
          </a:ln>
          <a:effectLst>
            <a:outerShdw blurRad="63500" dist="25400" dir="5400000" rotWithShape="0">
              <a:srgbClr val="000000">
                <a:alpha val="54776"/>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B</a:t>
            </a:r>
          </a:p>
        </p:txBody>
      </p:sp>
      <p:sp>
        <p:nvSpPr>
          <p:cNvPr id="328" name="C"/>
          <p:cNvSpPr txBox="1"/>
          <p:nvPr/>
        </p:nvSpPr>
        <p:spPr>
          <a:xfrm>
            <a:off x="6320044" y="4692479"/>
            <a:ext cx="269228" cy="350662"/>
          </a:xfrm>
          <a:prstGeom prst="rect">
            <a:avLst/>
          </a:prstGeom>
          <a:ln w="12700">
            <a:miter lim="400000"/>
          </a:ln>
          <a:effectLst>
            <a:outerShdw blurRad="63500" dist="78097" dir="5400000" rotWithShape="0">
              <a:srgbClr val="000000">
                <a:alpha val="74732"/>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lumOff val="44000"/>
                  </a:schemeClr>
                </a:solidFill>
              </a:defRPr>
            </a:lvl1pPr>
          </a:lstStyle>
          <a:p>
            <a:r>
              <a:t>C</a:t>
            </a:r>
          </a:p>
        </p:txBody>
      </p:sp>
      <p:sp>
        <p:nvSpPr>
          <p:cNvPr id="329" name="Fisher, o.D."/>
          <p:cNvSpPr txBox="1"/>
          <p:nvPr/>
        </p:nvSpPr>
        <p:spPr>
          <a:xfrm>
            <a:off x="6290107" y="5847797"/>
            <a:ext cx="6236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800"/>
            </a:lvl1pPr>
          </a:lstStyle>
          <a:p>
            <a:r>
              <a:t>Fisher, o.D.</a:t>
            </a:r>
          </a:p>
        </p:txBody>
      </p:sp>
      <p:sp>
        <p:nvSpPr>
          <p:cNvPr id="330" name="Abbildung 4…"/>
          <p:cNvSpPr txBox="1"/>
          <p:nvPr/>
        </p:nvSpPr>
        <p:spPr>
          <a:xfrm>
            <a:off x="6263432" y="1379527"/>
            <a:ext cx="2277436"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el 1"/>
          <p:cNvSpPr txBox="1">
            <a:spLocks noGrp="1"/>
          </p:cNvSpPr>
          <p:nvPr>
            <p:ph type="title"/>
          </p:nvPr>
        </p:nvSpPr>
        <p:spPr>
          <a:prstGeom prst="rect">
            <a:avLst/>
          </a:prstGeom>
        </p:spPr>
        <p:txBody>
          <a:bodyPr>
            <a:noAutofit/>
          </a:bodyPr>
          <a:lstStyle/>
          <a:p>
            <a:r>
              <a:rPr sz="3600" dirty="0"/>
              <a:t>Wie </a:t>
            </a:r>
            <a:r>
              <a:rPr sz="3600" dirty="0" err="1"/>
              <a:t>sammelt</a:t>
            </a:r>
            <a:r>
              <a:rPr sz="3600" dirty="0"/>
              <a:t> man </a:t>
            </a:r>
            <a:r>
              <a:rPr sz="3600" dirty="0" err="1"/>
              <a:t>emotionale</a:t>
            </a:r>
            <a:r>
              <a:rPr sz="3600" dirty="0"/>
              <a:t> </a:t>
            </a:r>
            <a:r>
              <a:rPr sz="3600" dirty="0" err="1"/>
              <a:t>Tränen</a:t>
            </a:r>
            <a:r>
              <a:rPr sz="3600" dirty="0"/>
              <a:t>?</a:t>
            </a:r>
          </a:p>
        </p:txBody>
      </p:sp>
      <p:pic>
        <p:nvPicPr>
          <p:cNvPr id="338" name="Bildschirmfoto 2021-06-02 um 15.33.27.png" descr="Bildschirmfoto 2021-06-02 um 15.33.27.png"/>
          <p:cNvPicPr>
            <a:picLocks noChangeAspect="1"/>
          </p:cNvPicPr>
          <p:nvPr/>
        </p:nvPicPr>
        <p:blipFill>
          <a:blip r:embed="rId3"/>
          <a:srcRect r="55498"/>
          <a:stretch>
            <a:fillRect/>
          </a:stretch>
        </p:blipFill>
        <p:spPr>
          <a:xfrm>
            <a:off x="5299112" y="1597225"/>
            <a:ext cx="2970082" cy="2472177"/>
          </a:xfrm>
          <a:prstGeom prst="rect">
            <a:avLst/>
          </a:prstGeom>
          <a:ln w="12700">
            <a:miter lim="400000"/>
          </a:ln>
        </p:spPr>
      </p:pic>
      <p:sp>
        <p:nvSpPr>
          <p:cNvPr id="339" name="Stimuli: Tränen vs. Kochsalzlösung…"/>
          <p:cNvSpPr txBox="1"/>
          <p:nvPr/>
        </p:nvSpPr>
        <p:spPr>
          <a:xfrm>
            <a:off x="332912" y="1365314"/>
            <a:ext cx="5033291" cy="4351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pPr>
            <a:r>
              <a:t>Stimuli: Tränen vs. Kochsalzlösung</a:t>
            </a:r>
          </a:p>
          <a:p>
            <a:pPr marL="155170" indent="-155170">
              <a:buSzPct val="100000"/>
              <a:buChar char="-"/>
            </a:pPr>
            <a:endParaRPr/>
          </a:p>
          <a:p>
            <a:pPr marL="155170" indent="-155170">
              <a:buSzPct val="100000"/>
              <a:buChar char="-"/>
            </a:pPr>
            <a:r>
              <a:t>jeweils 2 von 3 „Spenderinnen“ schauen vor der Testung traurige Filme, fangen mit Phiole Tränen auf</a:t>
            </a:r>
          </a:p>
          <a:p>
            <a:pPr marL="155170" indent="-155170">
              <a:buSzPct val="100000"/>
              <a:buChar char="-"/>
            </a:pPr>
            <a:endParaRPr/>
          </a:p>
          <a:p>
            <a:pPr marL="155170" indent="-155170">
              <a:buSzPct val="100000"/>
              <a:buChar char="-"/>
            </a:pPr>
            <a:r>
              <a:t>Kontrollbedingung: Kochsalzlösung (= Saline), die auch auf die Wange appliziert und dann auch aufgefangen wird</a:t>
            </a:r>
          </a:p>
          <a:p>
            <a:pPr marL="155170" indent="-155170">
              <a:buSzPct val="100000"/>
              <a:buChar char="-"/>
            </a:pPr>
            <a:endParaRPr/>
          </a:p>
          <a:p>
            <a:pPr marL="155170" indent="-155170">
              <a:buSzPct val="100000"/>
              <a:buChar char="-"/>
            </a:pPr>
            <a:r>
              <a:t>VPn alle männlich (unklar warum)</a:t>
            </a:r>
          </a:p>
          <a:p>
            <a:pPr marL="155170" indent="-155170">
              <a:buSzPct val="100000"/>
              <a:buChar char="-"/>
            </a:pPr>
            <a:endParaRPr/>
          </a:p>
          <a:p>
            <a:pPr marL="155170" indent="-155170">
              <a:buSzPct val="100000"/>
              <a:buChar char="-"/>
            </a:pPr>
            <a:r>
              <a:t>Testung in geruchslosen Räumen (Stahlverkleidung &amp; Luftfilter)</a:t>
            </a:r>
          </a:p>
          <a:p>
            <a:pPr marL="155170" indent="-155170">
              <a:buSzPct val="100000"/>
              <a:buChar char="-"/>
            </a:pPr>
            <a:endParaRPr/>
          </a:p>
          <a:p>
            <a:pPr marL="155170" indent="-155170">
              <a:buSzPct val="100000"/>
              <a:buChar char="-"/>
            </a:pPr>
            <a:r>
              <a:t>VL weiblich, verließ für Testung den Raum</a:t>
            </a:r>
          </a:p>
        </p:txBody>
      </p:sp>
      <p:sp>
        <p:nvSpPr>
          <p:cNvPr id="340" name="Abbildung 5…"/>
          <p:cNvSpPr txBox="1"/>
          <p:nvPr/>
        </p:nvSpPr>
        <p:spPr>
          <a:xfrm>
            <a:off x="5493109" y="1363806"/>
            <a:ext cx="2277436"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5</a:t>
            </a:r>
          </a:p>
          <a:p>
            <a:pPr>
              <a:defRPr sz="1000">
                <a:latin typeface="D-DIN"/>
                <a:ea typeface="D-DIN"/>
                <a:cs typeface="D-DIN"/>
                <a:sym typeface="D-DIN"/>
              </a:defRPr>
            </a:pPr>
            <a:r>
              <a:t>Tränen-Spenderin mit Phiole</a:t>
            </a:r>
          </a:p>
        </p:txBody>
      </p:sp>
      <p:sp>
        <p:nvSpPr>
          <p:cNvPr id="341" name="Gelstein et al., 2011"/>
          <p:cNvSpPr txBox="1"/>
          <p:nvPr/>
        </p:nvSpPr>
        <p:spPr>
          <a:xfrm>
            <a:off x="5541504" y="3958983"/>
            <a:ext cx="2277437"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D-DIN"/>
                <a:ea typeface="D-DIN"/>
                <a:cs typeface="D-DIN"/>
                <a:sym typeface="D-DIN"/>
              </a:defRPr>
            </a:lvl1pPr>
          </a:lstStyle>
          <a:p>
            <a:r>
              <a:t>Gelstein et al., 2011</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tel 1"/>
          <p:cNvSpPr txBox="1">
            <a:spLocks noGrp="1"/>
          </p:cNvSpPr>
          <p:nvPr>
            <p:ph type="title"/>
          </p:nvPr>
        </p:nvSpPr>
        <p:spPr>
          <a:prstGeom prst="rect">
            <a:avLst/>
          </a:prstGeom>
        </p:spPr>
        <p:txBody>
          <a:bodyPr/>
          <a:lstStyle/>
          <a:p>
            <a:r>
              <a:t>Aufgabe 1</a:t>
            </a:r>
          </a:p>
        </p:txBody>
      </p:sp>
      <p:sp>
        <p:nvSpPr>
          <p:cNvPr id="349" name="Bitte schaut euch Experiment 1 an!…"/>
          <p:cNvSpPr txBox="1"/>
          <p:nvPr/>
        </p:nvSpPr>
        <p:spPr>
          <a:xfrm>
            <a:off x="258095" y="2506249"/>
            <a:ext cx="4857378" cy="2168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49580">
              <a:defRPr sz="2000">
                <a:uFill>
                  <a:solidFill>
                    <a:srgbClr val="000000"/>
                  </a:solidFill>
                </a:uFill>
                <a:latin typeface="Calibri"/>
                <a:ea typeface="Calibri"/>
                <a:cs typeface="Calibri"/>
                <a:sym typeface="Calibri"/>
              </a:defRPr>
            </a:pPr>
            <a:r>
              <a:t>Bitte schaut euch Experiment 1 an! </a:t>
            </a:r>
          </a:p>
          <a:p>
            <a:pPr defTabSz="449580">
              <a:defRPr sz="2000">
                <a:solidFill>
                  <a:schemeClr val="accent4">
                    <a:lumOff val="-8800"/>
                  </a:schemeClr>
                </a:solidFill>
                <a:uFill>
                  <a:solidFill>
                    <a:srgbClr val="000000"/>
                  </a:solidFill>
                </a:uFill>
                <a:latin typeface="Calibri"/>
                <a:ea typeface="Calibri"/>
                <a:cs typeface="Calibri"/>
                <a:sym typeface="Calibri"/>
              </a:defRPr>
            </a:pPr>
            <a:r>
              <a:t>(ab S. 228, mittlere Spalte, ab „We next…“,  </a:t>
            </a:r>
          </a:p>
          <a:p>
            <a:pPr defTabSz="449580">
              <a:defRPr sz="2000">
                <a:solidFill>
                  <a:schemeClr val="accent4">
                    <a:lumOff val="-8800"/>
                  </a:schemeClr>
                </a:solidFill>
                <a:uFill>
                  <a:solidFill>
                    <a:srgbClr val="000000"/>
                  </a:solidFill>
                </a:uFill>
                <a:latin typeface="Calibri"/>
                <a:ea typeface="Calibri"/>
                <a:cs typeface="Calibri"/>
                <a:sym typeface="Calibri"/>
              </a:defRPr>
            </a:pPr>
            <a:r>
              <a:t> bis S. 229, mittlere Spalte, 2. Zeile von oben)</a:t>
            </a:r>
          </a:p>
          <a:p>
            <a:pPr defTabSz="449580">
              <a:defRPr sz="2000">
                <a:uFill>
                  <a:solidFill>
                    <a:srgbClr val="000000"/>
                  </a:solidFill>
                </a:uFill>
                <a:latin typeface="Calibri"/>
                <a:ea typeface="Calibri"/>
                <a:cs typeface="Calibri"/>
                <a:sym typeface="Calibri"/>
              </a:defRPr>
            </a:pPr>
            <a:r>
              <a:t>	</a:t>
            </a:r>
          </a:p>
          <a:p>
            <a:pPr lvl="1" indent="228600" defTabSz="449580">
              <a:defRPr sz="2000">
                <a:uFill>
                  <a:solidFill>
                    <a:srgbClr val="000000"/>
                  </a:solidFill>
                </a:uFill>
                <a:latin typeface="Calibri"/>
                <a:ea typeface="Calibri"/>
                <a:cs typeface="Calibri"/>
                <a:sym typeface="Calibri"/>
              </a:defRPr>
            </a:pPr>
            <a:r>
              <a:t>1a) Was wurde untersucht?</a:t>
            </a:r>
          </a:p>
          <a:p>
            <a:pPr lvl="2" indent="457200" defTabSz="449580">
              <a:defRPr sz="2000">
                <a:uFill>
                  <a:solidFill>
                    <a:srgbClr val="000000"/>
                  </a:solidFill>
                </a:uFill>
                <a:latin typeface="Calibri"/>
                <a:ea typeface="Calibri"/>
                <a:cs typeface="Calibri"/>
                <a:sym typeface="Calibri"/>
              </a:defRPr>
            </a:pPr>
            <a:r>
              <a:t>—&gt; Was war die Forschungsfrage?</a:t>
            </a:r>
          </a:p>
          <a:p>
            <a:pPr lvl="2" indent="457200" defTabSz="449580">
              <a:defRPr sz="2000">
                <a:uFill>
                  <a:solidFill>
                    <a:srgbClr val="000000"/>
                  </a:solidFill>
                </a:uFill>
                <a:latin typeface="Calibri"/>
                <a:ea typeface="Calibri"/>
                <a:cs typeface="Calibri"/>
                <a:sym typeface="Calibri"/>
              </a:defRPr>
            </a:pPr>
            <a:r>
              <a:t>—&gt; Wie sah der Versuch aus?</a:t>
            </a:r>
          </a:p>
        </p:txBody>
      </p:sp>
      <p:sp>
        <p:nvSpPr>
          <p:cNvPr id="350" name="Abbildung 6…"/>
          <p:cNvSpPr txBox="1"/>
          <p:nvPr/>
        </p:nvSpPr>
        <p:spPr>
          <a:xfrm>
            <a:off x="5131309" y="1505380"/>
            <a:ext cx="3028754"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6</a:t>
            </a:r>
          </a:p>
          <a:p>
            <a:pPr>
              <a:defRPr sz="1000">
                <a:latin typeface="D-DIN"/>
                <a:ea typeface="D-DIN"/>
                <a:cs typeface="D-DIN"/>
                <a:sym typeface="D-DIN"/>
              </a:defRPr>
            </a:pPr>
            <a:r>
              <a:t>Beispiele für visual analog scale (VAS) Bilder</a:t>
            </a:r>
          </a:p>
        </p:txBody>
      </p:sp>
      <p:sp>
        <p:nvSpPr>
          <p:cNvPr id="351" name="Gelstein et al., 2011"/>
          <p:cNvSpPr txBox="1"/>
          <p:nvPr/>
        </p:nvSpPr>
        <p:spPr>
          <a:xfrm>
            <a:off x="5179705" y="5406182"/>
            <a:ext cx="2277436"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D-DIN"/>
                <a:ea typeface="D-DIN"/>
                <a:cs typeface="D-DIN"/>
                <a:sym typeface="D-DIN"/>
              </a:defRPr>
            </a:lvl1pPr>
          </a:lstStyle>
          <a:p>
            <a:r>
              <a:t>Gelstein et al., 2011</a:t>
            </a:r>
          </a:p>
        </p:txBody>
      </p:sp>
      <p:pic>
        <p:nvPicPr>
          <p:cNvPr id="352" name="Bildschirmfoto 2021-06-02 um 17.39.00.png" descr="Bildschirmfoto 2021-06-02 um 17.39.00.png"/>
          <p:cNvPicPr>
            <a:picLocks noChangeAspect="1"/>
          </p:cNvPicPr>
          <p:nvPr/>
        </p:nvPicPr>
        <p:blipFill>
          <a:blip r:embed="rId3"/>
          <a:stretch>
            <a:fillRect/>
          </a:stretch>
        </p:blipFill>
        <p:spPr>
          <a:xfrm>
            <a:off x="5079519" y="1858300"/>
            <a:ext cx="3326289" cy="359467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el 1"/>
          <p:cNvSpPr txBox="1">
            <a:spLocks noGrp="1"/>
          </p:cNvSpPr>
          <p:nvPr>
            <p:ph type="title"/>
          </p:nvPr>
        </p:nvSpPr>
        <p:spPr>
          <a:prstGeom prst="rect">
            <a:avLst/>
          </a:prstGeom>
        </p:spPr>
        <p:txBody>
          <a:bodyPr/>
          <a:lstStyle/>
          <a:p>
            <a:r>
              <a:t>Aufgabe 1</a:t>
            </a:r>
          </a:p>
        </p:txBody>
      </p:sp>
      <p:sp>
        <p:nvSpPr>
          <p:cNvPr id="358" name="1b) Was war der Hauptbefund?…"/>
          <p:cNvSpPr txBox="1"/>
          <p:nvPr/>
        </p:nvSpPr>
        <p:spPr>
          <a:xfrm>
            <a:off x="25740" y="2968810"/>
            <a:ext cx="4291068" cy="1631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indent="228600" defTabSz="449580">
              <a:defRPr sz="2000">
                <a:uFill>
                  <a:solidFill>
                    <a:srgbClr val="000000"/>
                  </a:solidFill>
                </a:uFill>
                <a:latin typeface="Calibri"/>
                <a:ea typeface="Calibri"/>
                <a:cs typeface="Calibri"/>
                <a:sym typeface="Calibri"/>
              </a:defRPr>
            </a:pPr>
            <a:r>
              <a:rPr dirty="0"/>
              <a:t>1b) Was war der </a:t>
            </a:r>
            <a:r>
              <a:rPr dirty="0" err="1"/>
              <a:t>Hauptbefund</a:t>
            </a:r>
            <a:r>
              <a:rPr dirty="0"/>
              <a:t>?</a:t>
            </a:r>
          </a:p>
          <a:p>
            <a:pPr lvl="2" indent="457200" defTabSz="449580">
              <a:defRPr sz="2000">
                <a:uFill>
                  <a:solidFill>
                    <a:srgbClr val="000000"/>
                  </a:solidFill>
                </a:uFill>
                <a:latin typeface="Calibri"/>
                <a:ea typeface="Calibri"/>
                <a:cs typeface="Calibri"/>
                <a:sym typeface="Calibri"/>
              </a:defRPr>
            </a:pPr>
            <a:endParaRPr dirty="0"/>
          </a:p>
          <a:p>
            <a:pPr lvl="2" indent="457200" defTabSz="449580">
              <a:defRPr sz="2000">
                <a:uFill>
                  <a:solidFill>
                    <a:srgbClr val="000000"/>
                  </a:solidFill>
                </a:uFill>
                <a:latin typeface="Calibri"/>
                <a:ea typeface="Calibri"/>
                <a:cs typeface="Calibri"/>
                <a:sym typeface="Calibri"/>
              </a:defRPr>
            </a:pPr>
            <a:r>
              <a:rPr dirty="0"/>
              <a:t>—&gt; </a:t>
            </a:r>
            <a:r>
              <a:rPr dirty="0" err="1"/>
              <a:t>Welchen</a:t>
            </a:r>
            <a:r>
              <a:rPr dirty="0"/>
              <a:t> </a:t>
            </a:r>
            <a:r>
              <a:rPr dirty="0" err="1"/>
              <a:t>Einfluss</a:t>
            </a:r>
            <a:r>
              <a:rPr dirty="0"/>
              <a:t> </a:t>
            </a:r>
            <a:r>
              <a:rPr dirty="0" err="1"/>
              <a:t>haben</a:t>
            </a:r>
            <a:endParaRPr dirty="0"/>
          </a:p>
          <a:p>
            <a:pPr lvl="2" indent="457200" defTabSz="449580">
              <a:defRPr sz="2000">
                <a:uFill>
                  <a:solidFill>
                    <a:srgbClr val="000000"/>
                  </a:solidFill>
                </a:uFill>
                <a:latin typeface="Calibri"/>
                <a:ea typeface="Calibri"/>
                <a:cs typeface="Calibri"/>
                <a:sym typeface="Calibri"/>
              </a:defRPr>
            </a:pPr>
            <a:r>
              <a:rPr dirty="0" err="1"/>
              <a:t>emotionale</a:t>
            </a:r>
            <a:r>
              <a:rPr dirty="0"/>
              <a:t> </a:t>
            </a:r>
            <a:r>
              <a:rPr dirty="0" err="1"/>
              <a:t>Tränen</a:t>
            </a:r>
            <a:r>
              <a:rPr dirty="0"/>
              <a:t> auf die </a:t>
            </a:r>
            <a:r>
              <a:rPr lang="de-DE" dirty="0"/>
              <a:t>	</a:t>
            </a:r>
            <a:r>
              <a:rPr dirty="0" err="1"/>
              <a:t>Wahrnehmung</a:t>
            </a:r>
            <a:r>
              <a:rPr dirty="0"/>
              <a:t>?</a:t>
            </a:r>
          </a:p>
        </p:txBody>
      </p:sp>
      <p:sp>
        <p:nvSpPr>
          <p:cNvPr id="359" name="Abbildung 7…"/>
          <p:cNvSpPr txBox="1"/>
          <p:nvPr/>
        </p:nvSpPr>
        <p:spPr>
          <a:xfrm>
            <a:off x="4128351" y="1674057"/>
            <a:ext cx="3028754" cy="548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7</a:t>
            </a:r>
          </a:p>
          <a:p>
            <a:pPr>
              <a:defRPr sz="1000">
                <a:latin typeface="D-DIN"/>
                <a:ea typeface="D-DIN"/>
                <a:cs typeface="D-DIN"/>
                <a:sym typeface="D-DIN"/>
              </a:defRPr>
            </a:pPr>
            <a:r>
              <a:t>Rating der sexuellen Anziehung nach Riechen an Tränen und Kochsalzlösung.</a:t>
            </a:r>
          </a:p>
        </p:txBody>
      </p:sp>
      <p:sp>
        <p:nvSpPr>
          <p:cNvPr id="360" name="Gelstein et al., 2011"/>
          <p:cNvSpPr txBox="1"/>
          <p:nvPr/>
        </p:nvSpPr>
        <p:spPr>
          <a:xfrm>
            <a:off x="4180789" y="5517875"/>
            <a:ext cx="2277437"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D-DIN"/>
                <a:ea typeface="D-DIN"/>
                <a:cs typeface="D-DIN"/>
                <a:sym typeface="D-DIN"/>
              </a:defRPr>
            </a:lvl1pPr>
          </a:lstStyle>
          <a:p>
            <a:r>
              <a:t>Gelstein et al., 2011</a:t>
            </a:r>
          </a:p>
        </p:txBody>
      </p:sp>
      <p:pic>
        <p:nvPicPr>
          <p:cNvPr id="361" name="Bildschirmfoto 2021-06-02 um 17.46.15.png" descr="Bildschirmfoto 2021-06-02 um 17.46.15.png"/>
          <p:cNvPicPr>
            <a:picLocks noChangeAspect="1"/>
          </p:cNvPicPr>
          <p:nvPr/>
        </p:nvPicPr>
        <p:blipFill>
          <a:blip r:embed="rId2"/>
          <a:stretch>
            <a:fillRect/>
          </a:stretch>
        </p:blipFill>
        <p:spPr>
          <a:xfrm>
            <a:off x="4012351" y="2324276"/>
            <a:ext cx="4390954" cy="309562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el 1"/>
          <p:cNvSpPr txBox="1">
            <a:spLocks noGrp="1"/>
          </p:cNvSpPr>
          <p:nvPr>
            <p:ph type="title"/>
          </p:nvPr>
        </p:nvSpPr>
        <p:spPr>
          <a:prstGeom prst="rect">
            <a:avLst/>
          </a:prstGeom>
        </p:spPr>
        <p:txBody>
          <a:bodyPr/>
          <a:lstStyle/>
          <a:p>
            <a:r>
              <a:t>Aufgabe 2</a:t>
            </a:r>
          </a:p>
        </p:txBody>
      </p:sp>
      <p:sp>
        <p:nvSpPr>
          <p:cNvPr id="367" name="Bitte schaut euch Experiment 2 an (S. 229)!…"/>
          <p:cNvSpPr txBox="1"/>
          <p:nvPr/>
        </p:nvSpPr>
        <p:spPr>
          <a:xfrm>
            <a:off x="1187195" y="2115400"/>
            <a:ext cx="6173425" cy="2168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49580">
              <a:defRPr sz="2000">
                <a:uFill>
                  <a:solidFill>
                    <a:srgbClr val="000000"/>
                  </a:solidFill>
                </a:uFill>
                <a:latin typeface="Calibri"/>
                <a:ea typeface="Calibri"/>
                <a:cs typeface="Calibri"/>
                <a:sym typeface="Calibri"/>
              </a:defRPr>
            </a:pPr>
            <a:r>
              <a:t>Bitte schaut euch Experiment 2 an (S. 229)!</a:t>
            </a:r>
          </a:p>
          <a:p>
            <a:pPr defTabSz="449580">
              <a:defRPr sz="2000">
                <a:solidFill>
                  <a:schemeClr val="accent4">
                    <a:lumOff val="-8800"/>
                  </a:schemeClr>
                </a:solidFill>
                <a:uFill>
                  <a:solidFill>
                    <a:srgbClr val="000000"/>
                  </a:solidFill>
                </a:uFill>
                <a:latin typeface="Calibri"/>
                <a:ea typeface="Calibri"/>
                <a:cs typeface="Calibri"/>
                <a:sym typeface="Calibri"/>
              </a:defRPr>
            </a:pPr>
            <a:r>
              <a:t>(ab S. 229, mittlere Spalte, ab „Tears may have failed…“,  </a:t>
            </a:r>
          </a:p>
          <a:p>
            <a:pPr defTabSz="449580">
              <a:defRPr sz="2000">
                <a:solidFill>
                  <a:schemeClr val="accent4">
                    <a:lumOff val="-8800"/>
                  </a:schemeClr>
                </a:solidFill>
                <a:uFill>
                  <a:solidFill>
                    <a:srgbClr val="000000"/>
                  </a:solidFill>
                </a:uFill>
                <a:latin typeface="Calibri"/>
                <a:ea typeface="Calibri"/>
                <a:cs typeface="Calibri"/>
                <a:sym typeface="Calibri"/>
              </a:defRPr>
            </a:pPr>
            <a:r>
              <a:t> bis S. 230, linke Spalte, 5. Zeile von oben)</a:t>
            </a:r>
          </a:p>
          <a:p>
            <a:pPr defTabSz="449580">
              <a:defRPr sz="2000">
                <a:uFill>
                  <a:solidFill>
                    <a:srgbClr val="000000"/>
                  </a:solidFill>
                </a:uFill>
                <a:latin typeface="Calibri"/>
                <a:ea typeface="Calibri"/>
                <a:cs typeface="Calibri"/>
                <a:sym typeface="Calibri"/>
              </a:defRPr>
            </a:pPr>
            <a:endParaRPr/>
          </a:p>
          <a:p>
            <a:pPr lvl="1" indent="228600" defTabSz="449580">
              <a:defRPr sz="2000">
                <a:uFill>
                  <a:solidFill>
                    <a:srgbClr val="000000"/>
                  </a:solidFill>
                </a:uFill>
                <a:latin typeface="Calibri"/>
                <a:ea typeface="Calibri"/>
                <a:cs typeface="Calibri"/>
                <a:sym typeface="Calibri"/>
              </a:defRPr>
            </a:pPr>
            <a:r>
              <a:t>2a) Was wurde untersucht?</a:t>
            </a:r>
          </a:p>
          <a:p>
            <a:pPr lvl="3" indent="685800" defTabSz="449580">
              <a:defRPr sz="2000">
                <a:uFill>
                  <a:solidFill>
                    <a:srgbClr val="000000"/>
                  </a:solidFill>
                </a:uFill>
                <a:latin typeface="Calibri"/>
                <a:ea typeface="Calibri"/>
                <a:cs typeface="Calibri"/>
                <a:sym typeface="Calibri"/>
              </a:defRPr>
            </a:pPr>
            <a:r>
              <a:t>—&gt; Was war die Forschungsfrage?</a:t>
            </a:r>
          </a:p>
          <a:p>
            <a:pPr lvl="3" indent="685800" defTabSz="449580">
              <a:defRPr sz="2000">
                <a:uFill>
                  <a:solidFill>
                    <a:srgbClr val="000000"/>
                  </a:solidFill>
                </a:uFill>
                <a:latin typeface="Calibri"/>
                <a:ea typeface="Calibri"/>
                <a:cs typeface="Calibri"/>
                <a:sym typeface="Calibri"/>
              </a:defRPr>
            </a:pPr>
            <a:r>
              <a:t>—&gt; Wie sah der Versuch aus?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el 1"/>
          <p:cNvSpPr txBox="1">
            <a:spLocks noGrp="1"/>
          </p:cNvSpPr>
          <p:nvPr>
            <p:ph type="title"/>
          </p:nvPr>
        </p:nvSpPr>
        <p:spPr>
          <a:prstGeom prst="rect">
            <a:avLst/>
          </a:prstGeom>
        </p:spPr>
        <p:txBody>
          <a:bodyPr/>
          <a:lstStyle/>
          <a:p>
            <a:r>
              <a:t>Aufgabe 2</a:t>
            </a:r>
          </a:p>
        </p:txBody>
      </p:sp>
      <p:sp>
        <p:nvSpPr>
          <p:cNvPr id="373" name="2b) Was war der Hauptbefund?…"/>
          <p:cNvSpPr txBox="1"/>
          <p:nvPr/>
        </p:nvSpPr>
        <p:spPr>
          <a:xfrm>
            <a:off x="114180" y="1386875"/>
            <a:ext cx="8215794" cy="644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indent="228600" defTabSz="449580">
              <a:defRPr sz="2000">
                <a:uFill>
                  <a:solidFill>
                    <a:srgbClr val="000000"/>
                  </a:solidFill>
                </a:uFill>
                <a:latin typeface="Calibri"/>
                <a:ea typeface="Calibri"/>
                <a:cs typeface="Calibri"/>
                <a:sym typeface="Calibri"/>
              </a:defRPr>
            </a:pPr>
            <a:r>
              <a:t>2b) Was war der Hauptbefund?</a:t>
            </a:r>
          </a:p>
          <a:p>
            <a:pPr lvl="3" indent="685800" defTabSz="449580">
              <a:defRPr sz="2000">
                <a:uFill>
                  <a:solidFill>
                    <a:srgbClr val="000000"/>
                  </a:solidFill>
                </a:uFill>
                <a:latin typeface="Calibri"/>
                <a:ea typeface="Calibri"/>
                <a:cs typeface="Calibri"/>
                <a:sym typeface="Calibri"/>
              </a:defRPr>
            </a:pPr>
            <a:r>
              <a:t>—&gt; Welchen Einfluss haben emotionale Tränen auf die Wahrnehmung?</a:t>
            </a:r>
          </a:p>
        </p:txBody>
      </p:sp>
      <p:pic>
        <p:nvPicPr>
          <p:cNvPr id="374" name="Bildschirmfoto 2021-06-02 um 17.42.48.png" descr="Bildschirmfoto 2021-06-02 um 17.42.48.png"/>
          <p:cNvPicPr>
            <a:picLocks noChangeAspect="1"/>
          </p:cNvPicPr>
          <p:nvPr/>
        </p:nvPicPr>
        <p:blipFill>
          <a:blip r:embed="rId2"/>
          <a:stretch>
            <a:fillRect/>
          </a:stretch>
        </p:blipFill>
        <p:spPr>
          <a:xfrm>
            <a:off x="649692" y="2607484"/>
            <a:ext cx="7328248" cy="3317120"/>
          </a:xfrm>
          <a:prstGeom prst="rect">
            <a:avLst/>
          </a:prstGeom>
          <a:ln w="12700">
            <a:miter lim="400000"/>
          </a:ln>
        </p:spPr>
      </p:pic>
      <p:sp>
        <p:nvSpPr>
          <p:cNvPr id="375" name="Abbildung 8…"/>
          <p:cNvSpPr txBox="1"/>
          <p:nvPr/>
        </p:nvSpPr>
        <p:spPr>
          <a:xfrm>
            <a:off x="582000" y="2230257"/>
            <a:ext cx="6042125"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latin typeface="D-DIN"/>
                <a:ea typeface="D-DIN"/>
                <a:cs typeface="D-DIN"/>
                <a:sym typeface="D-DIN"/>
              </a:defRPr>
            </a:pPr>
            <a:r>
              <a:t>Abbildung 8</a:t>
            </a:r>
          </a:p>
          <a:p>
            <a:pPr>
              <a:defRPr sz="1000">
                <a:latin typeface="D-DIN"/>
                <a:ea typeface="D-DIN"/>
                <a:cs typeface="D-DIN"/>
                <a:sym typeface="D-DIN"/>
              </a:defRPr>
            </a:pPr>
            <a:r>
              <a:t>Ergebnisse der Messungen der Testosteron-Level in Experiment 2</a:t>
            </a:r>
          </a:p>
        </p:txBody>
      </p:sp>
      <p:sp>
        <p:nvSpPr>
          <p:cNvPr id="376" name="Gelstein et al., 2011"/>
          <p:cNvSpPr txBox="1"/>
          <p:nvPr/>
        </p:nvSpPr>
        <p:spPr>
          <a:xfrm>
            <a:off x="619209" y="5807481"/>
            <a:ext cx="2277437"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atin typeface="D-DIN"/>
                <a:ea typeface="D-DIN"/>
                <a:cs typeface="D-DIN"/>
                <a:sym typeface="D-DIN"/>
              </a:defRPr>
            </a:lvl1pPr>
          </a:lstStyle>
          <a:p>
            <a:r>
              <a:t>Gelstein et al., 2011</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5E80AA-DC9D-059E-D9A5-ED3DE5C5713E}"/>
              </a:ext>
            </a:extLst>
          </p:cNvPr>
          <p:cNvSpPr>
            <a:spLocks noGrp="1"/>
          </p:cNvSpPr>
          <p:nvPr>
            <p:ph type="body" idx="1"/>
          </p:nvPr>
        </p:nvSpPr>
        <p:spPr>
          <a:xfrm>
            <a:off x="431801" y="1628274"/>
            <a:ext cx="3406670" cy="4355431"/>
          </a:xfrm>
        </p:spPr>
        <p:txBody>
          <a:bodyPr>
            <a:normAutofit fontScale="70000" lnSpcReduction="20000"/>
          </a:bodyPr>
          <a:lstStyle/>
          <a:p>
            <a:pPr marL="342900" indent="-342900">
              <a:buFont typeface="Arial" panose="020B0604020202020204" pitchFamily="34" charset="0"/>
              <a:buChar char="•"/>
            </a:pPr>
            <a:r>
              <a:rPr lang="en-GB" dirty="0"/>
              <a:t>sexually arousing pictures and movies </a:t>
            </a:r>
          </a:p>
          <a:p>
            <a:pPr marL="342900" indent="-342900">
              <a:buFont typeface="Arial" panose="020B0604020202020204" pitchFamily="34" charset="0"/>
              <a:buChar char="•"/>
            </a:pPr>
            <a:r>
              <a:rPr lang="en-GB" dirty="0"/>
              <a:t>fMRI activity in hypothalamus and left fusiform gyrus (ROI from literature for sexual arousal)</a:t>
            </a:r>
            <a:endParaRPr lang="en-US" dirty="0"/>
          </a:p>
          <a:p>
            <a:pPr marL="342900" indent="-342900">
              <a:buFont typeface="Arial" panose="020B0604020202020204" pitchFamily="34" charset="0"/>
              <a:buChar char="•"/>
            </a:pPr>
            <a:r>
              <a:rPr lang="en-GB" dirty="0"/>
              <a:t>separately measured the response within these regions to sad, happy, and neutral movies after sniffing either tears or saline.</a:t>
            </a:r>
          </a:p>
          <a:p>
            <a:pPr marL="342900" indent="-342900">
              <a:buFont typeface="Arial" panose="020B0604020202020204" pitchFamily="34" charset="0"/>
              <a:buChar char="•"/>
            </a:pPr>
            <a:r>
              <a:rPr lang="en-GB" dirty="0"/>
              <a:t>16 participants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Within these regions, activity induced by the sad film was significantly lower after sniffing tears than after sniffing saline</a:t>
            </a:r>
          </a:p>
        </p:txBody>
      </p:sp>
      <p:sp>
        <p:nvSpPr>
          <p:cNvPr id="3" name="Title 2">
            <a:extLst>
              <a:ext uri="{FF2B5EF4-FFF2-40B4-BE49-F238E27FC236}">
                <a16:creationId xmlns:a16="http://schemas.microsoft.com/office/drawing/2014/main" id="{578E11BB-14B2-A487-DCA2-8A16B8CDA738}"/>
              </a:ext>
            </a:extLst>
          </p:cNvPr>
          <p:cNvSpPr>
            <a:spLocks noGrp="1"/>
          </p:cNvSpPr>
          <p:nvPr>
            <p:ph type="title"/>
          </p:nvPr>
        </p:nvSpPr>
        <p:spPr/>
        <p:txBody>
          <a:bodyPr/>
          <a:lstStyle/>
          <a:p>
            <a:r>
              <a:rPr lang="en-US" dirty="0"/>
              <a:t>MRT </a:t>
            </a:r>
            <a:r>
              <a:rPr lang="en-US" dirty="0" err="1"/>
              <a:t>Ergebnisse</a:t>
            </a:r>
            <a:endParaRPr lang="en-US" dirty="0"/>
          </a:p>
        </p:txBody>
      </p:sp>
      <p:sp>
        <p:nvSpPr>
          <p:cNvPr id="4" name="Text Placeholder 3">
            <a:extLst>
              <a:ext uri="{FF2B5EF4-FFF2-40B4-BE49-F238E27FC236}">
                <a16:creationId xmlns:a16="http://schemas.microsoft.com/office/drawing/2014/main" id="{49DCA559-6E6B-0DEE-9A0E-613703EA472A}"/>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92B0CF5D-5434-7D33-A931-A02E8AA8D7A0}"/>
              </a:ext>
            </a:extLst>
          </p:cNvPr>
          <p:cNvPicPr>
            <a:picLocks noChangeAspect="1"/>
          </p:cNvPicPr>
          <p:nvPr/>
        </p:nvPicPr>
        <p:blipFill rotWithShape="1">
          <a:blip r:embed="rId3"/>
          <a:srcRect l="27342" r="3"/>
          <a:stretch/>
        </p:blipFill>
        <p:spPr>
          <a:xfrm>
            <a:off x="3735678" y="4220308"/>
            <a:ext cx="4709403" cy="1688124"/>
          </a:xfrm>
          <a:prstGeom prst="rect">
            <a:avLst/>
          </a:prstGeom>
        </p:spPr>
      </p:pic>
      <p:pic>
        <p:nvPicPr>
          <p:cNvPr id="7" name="Picture 6">
            <a:extLst>
              <a:ext uri="{FF2B5EF4-FFF2-40B4-BE49-F238E27FC236}">
                <a16:creationId xmlns:a16="http://schemas.microsoft.com/office/drawing/2014/main" id="{C9A045C8-7F05-2300-3D67-E14B87BDB602}"/>
              </a:ext>
            </a:extLst>
          </p:cNvPr>
          <p:cNvPicPr>
            <a:picLocks noChangeAspect="1"/>
          </p:cNvPicPr>
          <p:nvPr/>
        </p:nvPicPr>
        <p:blipFill rotWithShape="1">
          <a:blip r:embed="rId3"/>
          <a:srcRect r="72541"/>
          <a:stretch/>
        </p:blipFill>
        <p:spPr>
          <a:xfrm>
            <a:off x="5146321" y="1628274"/>
            <a:ext cx="2371411" cy="2249195"/>
          </a:xfrm>
          <a:prstGeom prst="rect">
            <a:avLst/>
          </a:prstGeom>
        </p:spPr>
      </p:pic>
    </p:spTree>
    <p:extLst>
      <p:ext uri="{BB962C8B-B14F-4D97-AF65-F5344CB8AC3E}">
        <p14:creationId xmlns:p14="http://schemas.microsoft.com/office/powerpoint/2010/main" val="16260107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Inhaltsplatzhalter 2"/>
          <p:cNvSpPr txBox="1">
            <a:spLocks noGrp="1"/>
          </p:cNvSpPr>
          <p:nvPr>
            <p:ph type="body" idx="1"/>
          </p:nvPr>
        </p:nvSpPr>
        <p:spPr>
          <a:prstGeom prst="rect">
            <a:avLst/>
          </a:prstGeom>
        </p:spPr>
        <p:txBody>
          <a:bodyPr>
            <a:normAutofit/>
          </a:bodyPr>
          <a:lstStyle/>
          <a:p>
            <a:pPr marL="0" indent="0" defTabSz="457200">
              <a:lnSpc>
                <a:spcPts val="3000"/>
              </a:lnSpc>
            </a:pPr>
            <a:r>
              <a:rPr dirty="0"/>
              <a:t>- </a:t>
            </a:r>
            <a:r>
              <a:rPr dirty="0" err="1"/>
              <a:t>Referat</a:t>
            </a:r>
            <a:r>
              <a:rPr dirty="0"/>
              <a:t>: </a:t>
            </a:r>
            <a:r>
              <a:rPr sz="1800" dirty="0" err="1"/>
              <a:t>olfaktorisches</a:t>
            </a:r>
            <a:r>
              <a:rPr sz="1800" dirty="0"/>
              <a:t> und </a:t>
            </a:r>
            <a:r>
              <a:rPr sz="1800" dirty="0" err="1"/>
              <a:t>gustatorisches</a:t>
            </a:r>
            <a:r>
              <a:rPr sz="1800" dirty="0"/>
              <a:t> System</a:t>
            </a:r>
          </a:p>
          <a:p>
            <a:pPr marL="0" indent="0" defTabSz="457200">
              <a:lnSpc>
                <a:spcPts val="3000"/>
              </a:lnSpc>
            </a:pPr>
            <a:endParaRPr sz="1800" dirty="0"/>
          </a:p>
          <a:p>
            <a:pPr marL="0" indent="0" defTabSz="457200">
              <a:lnSpc>
                <a:spcPts val="3000"/>
              </a:lnSpc>
            </a:pPr>
            <a:r>
              <a:rPr dirty="0"/>
              <a:t>- </a:t>
            </a:r>
            <a:r>
              <a:rPr dirty="0" err="1"/>
              <a:t>Vortrag</a:t>
            </a:r>
            <a:r>
              <a:rPr dirty="0"/>
              <a:t>:</a:t>
            </a:r>
          </a:p>
          <a:p>
            <a:pPr marL="561473" lvl="1" indent="-180473" defTabSz="457200">
              <a:lnSpc>
                <a:spcPts val="3000"/>
              </a:lnSpc>
              <a:buSzPct val="100000"/>
              <a:buChar char="•"/>
              <a:defRPr sz="1800"/>
            </a:pPr>
            <a:r>
              <a:rPr dirty="0"/>
              <a:t>Was </a:t>
            </a:r>
            <a:r>
              <a:rPr dirty="0" err="1"/>
              <a:t>sind</a:t>
            </a:r>
            <a:r>
              <a:rPr dirty="0"/>
              <a:t> Pheromone?</a:t>
            </a:r>
          </a:p>
          <a:p>
            <a:pPr marL="561473" lvl="1" indent="-180473" defTabSz="457200">
              <a:lnSpc>
                <a:spcPts val="3000"/>
              </a:lnSpc>
              <a:buSzPct val="100000"/>
              <a:buChar char="•"/>
              <a:defRPr sz="1800"/>
            </a:pPr>
            <a:r>
              <a:rPr dirty="0" err="1"/>
              <a:t>Pheromon-Wahrnehmung</a:t>
            </a:r>
            <a:r>
              <a:rPr dirty="0"/>
              <a:t> </a:t>
            </a:r>
            <a:r>
              <a:rPr dirty="0" err="1"/>
              <a:t>bei</a:t>
            </a:r>
            <a:r>
              <a:rPr dirty="0"/>
              <a:t> Menschen: Mythos </a:t>
            </a:r>
            <a:r>
              <a:rPr dirty="0" err="1"/>
              <a:t>oder</a:t>
            </a:r>
            <a:r>
              <a:rPr dirty="0"/>
              <a:t> </a:t>
            </a:r>
            <a:r>
              <a:rPr dirty="0" err="1"/>
              <a:t>Fakt</a:t>
            </a:r>
            <a:r>
              <a:rPr dirty="0"/>
              <a:t>?</a:t>
            </a:r>
          </a:p>
          <a:p>
            <a:pPr marL="561473" lvl="1" indent="-180473" defTabSz="457200">
              <a:lnSpc>
                <a:spcPts val="3000"/>
              </a:lnSpc>
              <a:buSzPct val="100000"/>
              <a:buChar char="•"/>
              <a:defRPr sz="1800"/>
            </a:pPr>
            <a:r>
              <a:rPr dirty="0" err="1"/>
              <a:t>Zur</a:t>
            </a:r>
            <a:r>
              <a:rPr dirty="0"/>
              <a:t> </a:t>
            </a:r>
            <a:r>
              <a:rPr dirty="0" err="1"/>
              <a:t>Gelstein-Studie</a:t>
            </a:r>
            <a:r>
              <a:rPr dirty="0"/>
              <a:t>: </a:t>
            </a:r>
            <a:r>
              <a:rPr dirty="0" err="1"/>
              <a:t>Arten</a:t>
            </a:r>
            <a:r>
              <a:rPr dirty="0"/>
              <a:t> von </a:t>
            </a:r>
            <a:r>
              <a:rPr dirty="0" err="1"/>
              <a:t>Tränen</a:t>
            </a:r>
            <a:r>
              <a:rPr dirty="0"/>
              <a:t>, </a:t>
            </a:r>
            <a:r>
              <a:rPr dirty="0" err="1"/>
              <a:t>Infos</a:t>
            </a:r>
            <a:r>
              <a:rPr dirty="0"/>
              <a:t> </a:t>
            </a:r>
            <a:r>
              <a:rPr dirty="0" err="1"/>
              <a:t>zur</a:t>
            </a:r>
            <a:r>
              <a:rPr dirty="0"/>
              <a:t> </a:t>
            </a:r>
            <a:r>
              <a:rPr dirty="0" err="1"/>
              <a:t>Durchführung</a:t>
            </a:r>
            <a:endParaRPr dirty="0"/>
          </a:p>
          <a:p>
            <a:pPr marL="0" indent="0" defTabSz="457200">
              <a:lnSpc>
                <a:spcPts val="3000"/>
              </a:lnSpc>
            </a:pPr>
            <a:endParaRPr dirty="0"/>
          </a:p>
          <a:p>
            <a:pPr marL="0" indent="0" defTabSz="457200">
              <a:lnSpc>
                <a:spcPts val="3000"/>
              </a:lnSpc>
            </a:pPr>
            <a:r>
              <a:rPr dirty="0"/>
              <a:t>- </a:t>
            </a:r>
            <a:r>
              <a:rPr dirty="0" err="1"/>
              <a:t>Gruppenarbeit</a:t>
            </a:r>
            <a:r>
              <a:rPr dirty="0"/>
              <a:t>: </a:t>
            </a:r>
            <a:r>
              <a:rPr dirty="0" err="1"/>
              <a:t>Chemosignalstoffe</a:t>
            </a:r>
            <a:r>
              <a:rPr dirty="0"/>
              <a:t> in </a:t>
            </a:r>
            <a:r>
              <a:rPr dirty="0" err="1"/>
              <a:t>menschlichen</a:t>
            </a:r>
            <a:r>
              <a:rPr dirty="0"/>
              <a:t> </a:t>
            </a:r>
            <a:r>
              <a:rPr dirty="0" err="1"/>
              <a:t>Tränen</a:t>
            </a:r>
            <a:endParaRPr dirty="0"/>
          </a:p>
        </p:txBody>
      </p:sp>
      <p:sp>
        <p:nvSpPr>
          <p:cNvPr id="241" name="Titel 1"/>
          <p:cNvSpPr txBox="1">
            <a:spLocks noGrp="1"/>
          </p:cNvSpPr>
          <p:nvPr>
            <p:ph type="title"/>
          </p:nvPr>
        </p:nvSpPr>
        <p:spPr>
          <a:prstGeom prst="rect">
            <a:avLst/>
          </a:prstGeom>
        </p:spPr>
        <p:txBody>
          <a:bodyPr/>
          <a:lstStyle/>
          <a:p>
            <a:r>
              <a:rPr dirty="0" err="1"/>
              <a:t>Inhalt</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9E1B5-4602-B9D4-0798-C5B21F033814}"/>
              </a:ext>
            </a:extLst>
          </p:cNvPr>
          <p:cNvSpPr>
            <a:spLocks noGrp="1"/>
          </p:cNvSpPr>
          <p:nvPr>
            <p:ph type="body" idx="1"/>
          </p:nvPr>
        </p:nvSpPr>
        <p:spPr/>
        <p:txBody>
          <a:bodyPr/>
          <a:lstStyle/>
          <a:p>
            <a:endParaRPr lang="en-US" dirty="0"/>
          </a:p>
        </p:txBody>
      </p:sp>
      <p:sp>
        <p:nvSpPr>
          <p:cNvPr id="378" name="Titel 1"/>
          <p:cNvSpPr txBox="1">
            <a:spLocks noGrp="1"/>
          </p:cNvSpPr>
          <p:nvPr>
            <p:ph type="title"/>
          </p:nvPr>
        </p:nvSpPr>
        <p:spPr>
          <a:prstGeom prst="rect">
            <a:avLst/>
          </a:prstGeom>
        </p:spPr>
        <p:txBody>
          <a:bodyPr/>
          <a:lstStyle/>
          <a:p>
            <a:r>
              <a:t>Replikation der Gelstein-Studie </a:t>
            </a:r>
          </a:p>
        </p:txBody>
      </p:sp>
      <p:pic>
        <p:nvPicPr>
          <p:cNvPr id="382" name="Bildschirmfoto 2021-06-01 um 15.17.51.png" descr="Bildschirmfoto 2021-06-01 um 15.17.51.png"/>
          <p:cNvPicPr>
            <a:picLocks noChangeAspect="1"/>
          </p:cNvPicPr>
          <p:nvPr/>
        </p:nvPicPr>
        <p:blipFill>
          <a:blip r:embed="rId3"/>
          <a:stretch>
            <a:fillRect/>
          </a:stretch>
        </p:blipFill>
        <p:spPr>
          <a:xfrm>
            <a:off x="592966" y="1377263"/>
            <a:ext cx="7256360" cy="4563157"/>
          </a:xfrm>
          <a:prstGeom prst="rect">
            <a:avLst/>
          </a:prstGeom>
          <a:ln w="12700">
            <a:miter lim="400000"/>
          </a:ln>
        </p:spPr>
      </p:pic>
      <p:sp>
        <p:nvSpPr>
          <p:cNvPr id="383" name="Linie"/>
          <p:cNvSpPr/>
          <p:nvPr/>
        </p:nvSpPr>
        <p:spPr>
          <a:xfrm>
            <a:off x="3209102" y="5199510"/>
            <a:ext cx="2808036" cy="1"/>
          </a:xfrm>
          <a:prstGeom prst="line">
            <a:avLst/>
          </a:prstGeom>
          <a:ln w="25400">
            <a:solidFill>
              <a:srgbClr val="FF2F92"/>
            </a:solidFill>
          </a:ln>
        </p:spPr>
        <p:txBody>
          <a:bodyPr lIns="45719" rIns="45719"/>
          <a:lstStyle/>
          <a:p>
            <a:endParaRPr/>
          </a:p>
        </p:txBody>
      </p:sp>
      <p:sp>
        <p:nvSpPr>
          <p:cNvPr id="384" name="Linie"/>
          <p:cNvSpPr/>
          <p:nvPr/>
        </p:nvSpPr>
        <p:spPr>
          <a:xfrm>
            <a:off x="977600" y="5368298"/>
            <a:ext cx="5048139" cy="1"/>
          </a:xfrm>
          <a:prstGeom prst="line">
            <a:avLst/>
          </a:prstGeom>
          <a:ln w="25400">
            <a:solidFill>
              <a:srgbClr val="FF2F92"/>
            </a:solidFill>
          </a:ln>
        </p:spPr>
        <p:txBody>
          <a:bodyPr lIns="45719" rIns="45719"/>
          <a:lstStyle/>
          <a:p>
            <a:endParaRPr/>
          </a:p>
        </p:txBody>
      </p:sp>
      <p:sp>
        <p:nvSpPr>
          <p:cNvPr id="385" name="Linie"/>
          <p:cNvSpPr/>
          <p:nvPr/>
        </p:nvSpPr>
        <p:spPr>
          <a:xfrm>
            <a:off x="972273" y="5523157"/>
            <a:ext cx="810178" cy="1"/>
          </a:xfrm>
          <a:prstGeom prst="line">
            <a:avLst/>
          </a:prstGeom>
          <a:ln w="25400">
            <a:solidFill>
              <a:srgbClr val="FF2F92"/>
            </a:solidFill>
          </a:ln>
        </p:spPr>
        <p:txBody>
          <a:bodyPr lIns="45719" rIns="45719"/>
          <a:lstStyle/>
          <a:p>
            <a:endParaRPr/>
          </a:p>
        </p:txBody>
      </p:sp>
      <p:sp>
        <p:nvSpPr>
          <p:cNvPr id="386" name="Linie"/>
          <p:cNvSpPr/>
          <p:nvPr/>
        </p:nvSpPr>
        <p:spPr>
          <a:xfrm>
            <a:off x="3579735" y="4894932"/>
            <a:ext cx="2443737" cy="1"/>
          </a:xfrm>
          <a:prstGeom prst="line">
            <a:avLst/>
          </a:prstGeom>
          <a:ln w="25400">
            <a:solidFill>
              <a:srgbClr val="FF2F92"/>
            </a:solidFill>
          </a:ln>
        </p:spPr>
        <p:txBody>
          <a:bodyPr lIns="45719" rIns="45719"/>
          <a:lstStyle/>
          <a:p>
            <a:endParaRPr/>
          </a:p>
        </p:txBody>
      </p:sp>
      <p:sp>
        <p:nvSpPr>
          <p:cNvPr id="387" name="Linie"/>
          <p:cNvSpPr/>
          <p:nvPr/>
        </p:nvSpPr>
        <p:spPr>
          <a:xfrm>
            <a:off x="978044" y="5049140"/>
            <a:ext cx="894888" cy="1"/>
          </a:xfrm>
          <a:prstGeom prst="line">
            <a:avLst/>
          </a:prstGeom>
          <a:ln w="25400">
            <a:solidFill>
              <a:srgbClr val="FF2F92"/>
            </a:solidFill>
          </a:ln>
        </p:spPr>
        <p:txBody>
          <a:bodyPr lIns="45719" rIns="45719"/>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el 1"/>
          <p:cNvSpPr txBox="1">
            <a:spLocks noGrp="1"/>
          </p:cNvSpPr>
          <p:nvPr>
            <p:ph type="title"/>
          </p:nvPr>
        </p:nvSpPr>
        <p:spPr>
          <a:prstGeom prst="rect">
            <a:avLst/>
          </a:prstGeom>
        </p:spPr>
        <p:txBody>
          <a:bodyPr/>
          <a:lstStyle/>
          <a:p>
            <a:r>
              <a:t>Replikation der Gelstein-Studie </a:t>
            </a:r>
          </a:p>
        </p:txBody>
      </p:sp>
      <p:sp>
        <p:nvSpPr>
          <p:cNvPr id="6" name="Text Placeholder 5">
            <a:extLst>
              <a:ext uri="{FF2B5EF4-FFF2-40B4-BE49-F238E27FC236}">
                <a16:creationId xmlns:a16="http://schemas.microsoft.com/office/drawing/2014/main" id="{D9F6D50D-3FF1-5B94-61EA-F7675ADDAD4E}"/>
              </a:ext>
            </a:extLst>
          </p:cNvPr>
          <p:cNvSpPr>
            <a:spLocks noGrp="1"/>
          </p:cNvSpPr>
          <p:nvPr>
            <p:ph type="body" idx="10"/>
          </p:nvPr>
        </p:nvSpPr>
        <p:spPr/>
        <p:txBody>
          <a:bodyPr/>
          <a:lstStyle/>
          <a:p>
            <a:endParaRPr lang="en-US"/>
          </a:p>
        </p:txBody>
      </p:sp>
      <p:sp>
        <p:nvSpPr>
          <p:cNvPr id="396" name="„Sobel concludes that we did not dig very deep in our data to probe for a possible effect. That is true. We did not try to dig at all.…"/>
          <p:cNvSpPr txBox="1"/>
          <p:nvPr/>
        </p:nvSpPr>
        <p:spPr>
          <a:xfrm>
            <a:off x="811335" y="1691525"/>
            <a:ext cx="7102470" cy="2829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10000"/>
              </a:lnSpc>
              <a:defRPr>
                <a:latin typeface="D-DIN"/>
                <a:ea typeface="D-DIN"/>
                <a:cs typeface="D-DIN"/>
                <a:sym typeface="D-DIN"/>
              </a:defRPr>
            </a:pPr>
            <a:r>
              <a:rPr dirty="0"/>
              <a:t>„Sobel concludes that we did not dig very deep in our data to probe for a possible effect. That is true. We did not try to dig at all. </a:t>
            </a:r>
          </a:p>
          <a:p>
            <a:pPr>
              <a:lnSpc>
                <a:spcPct val="110000"/>
              </a:lnSpc>
              <a:defRPr>
                <a:latin typeface="D-DIN"/>
                <a:ea typeface="D-DIN"/>
                <a:cs typeface="D-DIN"/>
                <a:sym typeface="D-DIN"/>
              </a:defRPr>
            </a:pPr>
            <a:r>
              <a:rPr dirty="0"/>
              <a:t>Our aim was to test if human emotional tears act as a social </a:t>
            </a:r>
            <a:r>
              <a:rPr dirty="0" err="1"/>
              <a:t>chemosignal</a:t>
            </a:r>
            <a:r>
              <a:rPr dirty="0"/>
              <a:t>, using a different research methodology and with more statistical power than the original study; we were not on a fishing expedition. </a:t>
            </a:r>
          </a:p>
          <a:p>
            <a:pPr>
              <a:lnSpc>
                <a:spcPct val="110000"/>
              </a:lnSpc>
              <a:defRPr>
                <a:latin typeface="D-DIN"/>
                <a:ea typeface="D-DIN"/>
                <a:cs typeface="D-DIN"/>
                <a:sym typeface="D-DIN"/>
              </a:defRPr>
            </a:pPr>
            <a:r>
              <a:rPr dirty="0"/>
              <a:t>Finally, a meta-analysis on our four studies (after splitting the two samples of Study 2 as suggested by Sobel) still does not yield a significant effect (</a:t>
            </a:r>
            <a:r>
              <a:rPr i="1" dirty="0"/>
              <a:t>g </a:t>
            </a:r>
            <a:r>
              <a:rPr dirty="0"/>
              <a:t>= 0.037, </a:t>
            </a:r>
            <a:r>
              <a:rPr i="1" dirty="0"/>
              <a:t>z </a:t>
            </a:r>
            <a:r>
              <a:rPr dirty="0"/>
              <a:t>= 0.50, CI interval from −.11 to .18).“</a:t>
            </a:r>
          </a:p>
        </p:txBody>
      </p:sp>
      <p:sp>
        <p:nvSpPr>
          <p:cNvPr id="7" name="TextBox 6">
            <a:extLst>
              <a:ext uri="{FF2B5EF4-FFF2-40B4-BE49-F238E27FC236}">
                <a16:creationId xmlns:a16="http://schemas.microsoft.com/office/drawing/2014/main" id="{926CE3AC-9CC5-A858-B12A-FE69AE2D9CA4}"/>
              </a:ext>
            </a:extLst>
          </p:cNvPr>
          <p:cNvSpPr txBox="1"/>
          <p:nvPr/>
        </p:nvSpPr>
        <p:spPr>
          <a:xfrm>
            <a:off x="811335" y="4650117"/>
            <a:ext cx="7517899"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rtlCol="0">
            <a:spAutoFit/>
          </a:bodyPr>
          <a:lstStyle/>
          <a:p>
            <a:pPr algn="l"/>
            <a:r>
              <a:rPr lang="en-US" sz="1050">
                <a:solidFill>
                  <a:schemeClr val="tx2"/>
                </a:solidFill>
                <a:latin typeface="Segoe UI" panose="020B0502040204020203" pitchFamily="34" charset="0"/>
                <a:cs typeface="Segoe UI" panose="020B0502040204020203" pitchFamily="34" charset="0"/>
              </a:rPr>
              <a:t>Auszug aus einer Antwort von Gračanin (2016) auf einen Kommentar von Noam Sobel zur gescheiterten Replikation der Studie von Gelstein et al. (2011): </a:t>
            </a:r>
          </a:p>
          <a:p>
            <a:pPr algn="l"/>
            <a:r>
              <a:rPr lang="en-US" sz="1050">
                <a:solidFill>
                  <a:schemeClr val="tx2"/>
                </a:solidFill>
                <a:latin typeface="Segoe UI" panose="020B0502040204020203" pitchFamily="34" charset="0"/>
                <a:cs typeface="Segoe UI" panose="020B0502040204020203" pitchFamily="34" charset="0"/>
              </a:rPr>
              <a:t>Gračanin, A., Vingerhoets, A. J. &amp; van Assen, M. A. (2016). Response to comment on “Chemosignalling effects of human tears revisited: Does exposure to female tears decrease males’ perception of female sexual attractiveness</a:t>
            </a:r>
            <a:endParaRPr lang="en-US" sz="1050" dirty="0" err="1">
              <a:solidFill>
                <a:schemeClr val="tx2"/>
              </a:solidFill>
              <a:latin typeface="Segoe UI" panose="020B0502040204020203" pitchFamily="34" charset="0"/>
              <a:cs typeface="Segoe UI" panose="020B0502040204020203"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r. Julian Keil…"/>
          <p:cNvSpPr txBox="1">
            <a:spLocks noGrp="1"/>
          </p:cNvSpPr>
          <p:nvPr>
            <p:ph type="body" idx="1"/>
          </p:nvPr>
        </p:nvSpPr>
        <p:spPr>
          <a:prstGeom prst="rect">
            <a:avLst/>
          </a:prstGeom>
        </p:spPr>
        <p:txBody>
          <a:bodyPr/>
          <a:lstStyle/>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a:p>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r>
              <a:t>Referat</a:t>
            </a:r>
            <a:r>
              <a:rPr b="0"/>
              <a:t>: Tasten, Berührung &amp; Schmerz</a:t>
            </a:r>
          </a:p>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b="0"/>
          </a:p>
          <a:p>
            <a:pPr algn="l" defTabSz="435785">
              <a:lnSpc>
                <a:spcPts val="24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b="0"/>
          </a:p>
          <a:p>
            <a:pPr algn="l" defTabSz="435785">
              <a:lnSpc>
                <a:spcPts val="24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r>
              <a:t>Vorbereitung</a:t>
            </a:r>
            <a:r>
              <a:rPr b="0"/>
              <a:t> </a:t>
            </a:r>
            <a:r>
              <a:t>auf die nächste Sitzung</a:t>
            </a:r>
          </a:p>
          <a:p>
            <a:pPr algn="l" defTabSz="443484">
              <a:lnSpc>
                <a:spcPts val="2400"/>
              </a:lnSpc>
              <a:spcBef>
                <a:spcPts val="0"/>
              </a:spcBef>
              <a:defRPr sz="1940">
                <a:latin typeface="+mn-lt"/>
                <a:ea typeface="+mn-ea"/>
                <a:cs typeface="+mn-cs"/>
                <a:sym typeface="Helvetica"/>
              </a:defRPr>
            </a:pPr>
            <a:endParaRPr/>
          </a:p>
          <a:p>
            <a:pPr algn="l" defTabSz="443484">
              <a:lnSpc>
                <a:spcPts val="2400"/>
              </a:lnSpc>
              <a:spcBef>
                <a:spcPts val="0"/>
              </a:spcBef>
              <a:defRPr sz="1940">
                <a:latin typeface="+mn-lt"/>
                <a:ea typeface="+mn-ea"/>
                <a:cs typeface="+mn-cs"/>
                <a:sym typeface="Helvetica"/>
              </a:defRPr>
            </a:pPr>
            <a:r>
              <a:t>Paper: </a:t>
            </a:r>
          </a:p>
          <a:p>
            <a:pPr algn="l" defTabSz="443484">
              <a:spcBef>
                <a:spcPts val="0"/>
              </a:spcBef>
              <a:defRPr sz="1940">
                <a:uFill>
                  <a:solidFill>
                    <a:srgbClr val="000000"/>
                  </a:solidFill>
                </a:uFill>
                <a:latin typeface="+mn-lt"/>
                <a:ea typeface="+mn-ea"/>
                <a:cs typeface="+mn-cs"/>
                <a:sym typeface="Helvetica"/>
              </a:defRPr>
            </a:pPr>
            <a:r>
              <a:t>Blankenburg, F., Ruff, C. C., Deichmann, R., Rees, G., &amp; Driver, J. (2006). The Cutaneous Rabbit Illusion Affects Human Primary Sensory Cortex Somatotopically. PLoS Biology, 4(3), e69. </a:t>
            </a:r>
          </a:p>
          <a:p>
            <a:pPr algn="l" defTabSz="443484">
              <a:lnSpc>
                <a:spcPts val="2400"/>
              </a:lnSpc>
              <a:spcBef>
                <a:spcPts val="0"/>
              </a:spcBef>
              <a:defRPr sz="1649"/>
            </a:pPr>
            <a:endParaRPr/>
          </a:p>
        </p:txBody>
      </p:sp>
      <p:sp>
        <p:nvSpPr>
          <p:cNvPr id="5" name="Title 4">
            <a:extLst>
              <a:ext uri="{FF2B5EF4-FFF2-40B4-BE49-F238E27FC236}">
                <a16:creationId xmlns:a16="http://schemas.microsoft.com/office/drawing/2014/main" id="{DF0BD217-5639-464A-6635-DFD8350D9FE1}"/>
              </a:ext>
            </a:extLst>
          </p:cNvPr>
          <p:cNvSpPr>
            <a:spLocks noGrp="1"/>
          </p:cNvSpPr>
          <p:nvPr>
            <p:ph type="title"/>
          </p:nvPr>
        </p:nvSpPr>
        <p:spPr/>
        <p:txBody>
          <a:bodyPr>
            <a:normAutofit/>
          </a:bodyPr>
          <a:lstStyle/>
          <a:p>
            <a:r>
              <a:rPr lang="en-US" dirty="0" err="1"/>
              <a:t>Nächste</a:t>
            </a:r>
            <a:r>
              <a:rPr lang="en-US" dirty="0"/>
              <a:t> </a:t>
            </a:r>
            <a:r>
              <a:rPr lang="en-US" dirty="0" err="1"/>
              <a:t>Woche</a:t>
            </a:r>
            <a:endParaRPr lang="en-US" dirty="0"/>
          </a:p>
        </p:txBody>
      </p:sp>
      <p:sp>
        <p:nvSpPr>
          <p:cNvPr id="402" name="Text Box 3"/>
          <p:cNvSpPr txBox="1"/>
          <p:nvPr/>
        </p:nvSpPr>
        <p:spPr>
          <a:xfrm>
            <a:off x="287338" y="639762"/>
            <a:ext cx="56896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accent3">
                    <a:lumOff val="44000"/>
                  </a:schemeClr>
                </a:solidFill>
                <a:latin typeface="D-DIN"/>
                <a:ea typeface="D-DIN"/>
                <a:cs typeface="D-DIN"/>
                <a:sym typeface="D-DIN"/>
              </a:defRPr>
            </a:lvl1pPr>
          </a:lstStyle>
          <a:p>
            <a:endParaRPr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Dr. Julian Keil…"/>
          <p:cNvSpPr txBox="1">
            <a:spLocks noGrp="1"/>
          </p:cNvSpPr>
          <p:nvPr>
            <p:ph type="body" idx="1"/>
          </p:nvPr>
        </p:nvSpPr>
        <p:spPr>
          <a:prstGeom prst="rect">
            <a:avLst/>
          </a:prstGeom>
        </p:spPr>
        <p:txBody>
          <a:bodyPr/>
          <a:lstStyle/>
          <a:p>
            <a:pPr algn="l">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Vorbereitung</a:t>
            </a:r>
            <a:r>
              <a:rPr b="0"/>
              <a:t> </a:t>
            </a:r>
            <a:r>
              <a:t>auf die nächste Sitzung</a:t>
            </a:r>
          </a:p>
          <a:p>
            <a:pPr algn="l" defTabSz="457200">
              <a:lnSpc>
                <a:spcPts val="2500"/>
              </a:lnSpc>
              <a:spcBef>
                <a:spcPts val="0"/>
              </a:spcBef>
              <a:defRPr sz="2000">
                <a:latin typeface="+mn-lt"/>
                <a:ea typeface="+mn-ea"/>
                <a:cs typeface="+mn-cs"/>
                <a:sym typeface="Helvetica"/>
              </a:defRPr>
            </a:pPr>
            <a:endParaRPr/>
          </a:p>
          <a:p>
            <a:pPr algn="l" defTabSz="457200">
              <a:lnSpc>
                <a:spcPts val="2500"/>
              </a:lnSpc>
              <a:spcBef>
                <a:spcPts val="0"/>
              </a:spcBef>
              <a:defRPr sz="1800">
                <a:latin typeface="+mn-lt"/>
                <a:ea typeface="+mn-ea"/>
                <a:cs typeface="+mn-cs"/>
                <a:sym typeface="Helvetica"/>
              </a:defRPr>
            </a:pPr>
            <a:r>
              <a:t>Aufgaben für Seminarteilnehmer*innen mit Vornamen von M-Z: </a:t>
            </a:r>
          </a:p>
          <a:p>
            <a:pPr marL="342900" indent="-342900" algn="l">
              <a:defRPr sz="1800">
                <a:latin typeface="+mn-lt"/>
                <a:ea typeface="+mn-ea"/>
                <a:cs typeface="+mn-cs"/>
                <a:sym typeface="Helvetica"/>
              </a:defRPr>
            </a:pPr>
            <a:endParaRPr/>
          </a:p>
          <a:p>
            <a:pPr marL="342900" indent="-342900" algn="l">
              <a:defRPr sz="1800">
                <a:latin typeface="+mn-lt"/>
                <a:ea typeface="+mn-ea"/>
                <a:cs typeface="+mn-cs"/>
                <a:sym typeface="Helvetica"/>
              </a:defRPr>
            </a:pPr>
            <a:r>
              <a:t>Aufgabe 1: Einleitung</a:t>
            </a:r>
          </a:p>
          <a:p>
            <a:pPr algn="l">
              <a:defRPr sz="1800">
                <a:latin typeface="+mn-lt"/>
                <a:ea typeface="+mn-ea"/>
                <a:cs typeface="+mn-cs"/>
                <a:sym typeface="Helvetica"/>
              </a:defRPr>
            </a:pPr>
            <a:r>
              <a:t>a) Worin besteht die „Cutaneous Rabbit“ Illusion?</a:t>
            </a:r>
          </a:p>
          <a:p>
            <a:pPr lvl="2" indent="457200" algn="l">
              <a:spcBef>
                <a:spcPts val="600"/>
              </a:spcBef>
              <a:defRPr sz="1800">
                <a:latin typeface="+mn-lt"/>
                <a:ea typeface="+mn-ea"/>
                <a:cs typeface="+mn-cs"/>
                <a:sym typeface="Helvetica"/>
              </a:defRPr>
            </a:pPr>
            <a:r>
              <a:t>—&gt; Konnten Sie diese Illusion nachempfinden?</a:t>
            </a:r>
          </a:p>
          <a:p>
            <a:pPr lvl="2" indent="457200" algn="l">
              <a:spcBef>
                <a:spcPts val="600"/>
              </a:spcBef>
              <a:defRPr sz="1800">
                <a:latin typeface="+mn-lt"/>
                <a:ea typeface="+mn-ea"/>
                <a:cs typeface="+mn-cs"/>
                <a:sym typeface="Helvetica"/>
              </a:defRPr>
            </a:pPr>
            <a:r>
              <a:t>—&gt; Welche Gründe sprechen für eine Verarbeitung auf kortikaler Ebene?</a:t>
            </a:r>
          </a:p>
          <a:p>
            <a:pPr algn="l">
              <a:defRPr sz="1800">
                <a:latin typeface="+mn-lt"/>
                <a:ea typeface="+mn-ea"/>
                <a:cs typeface="+mn-cs"/>
                <a:sym typeface="Helvetica"/>
              </a:defRPr>
            </a:pPr>
            <a:r>
              <a:t>b) Wie ist das fMRT-Experiment aufgebaut? Welche Frage soll untersucht werden?</a:t>
            </a:r>
          </a:p>
        </p:txBody>
      </p:sp>
      <p:sp>
        <p:nvSpPr>
          <p:cNvPr id="5" name="Title 4">
            <a:extLst>
              <a:ext uri="{FF2B5EF4-FFF2-40B4-BE49-F238E27FC236}">
                <a16:creationId xmlns:a16="http://schemas.microsoft.com/office/drawing/2014/main" id="{D7D9DB56-7360-3529-E85E-927CE3F1309E}"/>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Dr. Julian Keil…"/>
          <p:cNvSpPr txBox="1">
            <a:spLocks noGrp="1"/>
          </p:cNvSpPr>
          <p:nvPr>
            <p:ph type="body" idx="1"/>
          </p:nvPr>
        </p:nvSpPr>
        <p:spPr>
          <a:prstGeom prst="rect">
            <a:avLst/>
          </a:prstGeom>
        </p:spPr>
        <p:txBody>
          <a:bodyPr/>
          <a:lstStyle/>
          <a:p>
            <a:pPr algn="l">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Vorbereitung</a:t>
            </a:r>
            <a:r>
              <a:rPr b="0"/>
              <a:t> </a:t>
            </a:r>
            <a:r>
              <a:t>auf die nächste Sitzung</a:t>
            </a:r>
          </a:p>
          <a:p>
            <a:pPr algn="l" defTabSz="457200">
              <a:lnSpc>
                <a:spcPts val="2500"/>
              </a:lnSpc>
              <a:spcBef>
                <a:spcPts val="0"/>
              </a:spcBef>
              <a:defRPr sz="2000" b="1"/>
            </a:pPr>
            <a:endParaRPr/>
          </a:p>
          <a:p>
            <a:pPr lvl="1" indent="0" algn="l">
              <a:defRPr sz="1800">
                <a:latin typeface="+mn-lt"/>
                <a:ea typeface="+mn-ea"/>
                <a:cs typeface="+mn-cs"/>
                <a:sym typeface="Helvetica"/>
              </a:defRPr>
            </a:pPr>
            <a:r>
              <a:t>Aufgaben für Seminarteilnehmer*innen mit Vornamen von A-L: </a:t>
            </a:r>
          </a:p>
          <a:p>
            <a:pPr lvl="1" indent="0" algn="l">
              <a:defRPr sz="1800">
                <a:latin typeface="+mn-lt"/>
                <a:ea typeface="+mn-ea"/>
                <a:cs typeface="+mn-cs"/>
                <a:sym typeface="Helvetica"/>
              </a:defRPr>
            </a:pPr>
            <a:r>
              <a:t>	</a:t>
            </a:r>
          </a:p>
          <a:p>
            <a:pPr lvl="1" indent="0" algn="l">
              <a:defRPr sz="1800">
                <a:latin typeface="+mn-lt"/>
                <a:ea typeface="+mn-ea"/>
                <a:cs typeface="+mn-cs"/>
                <a:sym typeface="Helvetica"/>
              </a:defRPr>
            </a:pPr>
            <a:r>
              <a:t>Aufgabe 2: Ergebnisteil</a:t>
            </a:r>
          </a:p>
          <a:p>
            <a:pPr lvl="1" indent="0" algn="l">
              <a:defRPr sz="1800">
                <a:latin typeface="+mn-lt"/>
                <a:ea typeface="+mn-ea"/>
                <a:cs typeface="+mn-cs"/>
                <a:sym typeface="Helvetica"/>
              </a:defRPr>
            </a:pPr>
            <a:r>
              <a:t>a) Welche Wahrnehmung zeigte sich in Bezug auf die Position “P2“?</a:t>
            </a:r>
          </a:p>
          <a:p>
            <a:pPr lvl="1" indent="0" algn="l">
              <a:defRPr sz="1800">
                <a:latin typeface="+mn-lt"/>
                <a:ea typeface="+mn-ea"/>
                <a:cs typeface="+mn-cs"/>
                <a:sym typeface="Helvetica"/>
              </a:defRPr>
            </a:pPr>
            <a:r>
              <a:t>b) Welche Effekte zeigten sich in den fMRT-Daten? </a:t>
            </a:r>
          </a:p>
          <a:p>
            <a:pPr lvl="1" indent="0" algn="l">
              <a:defRPr sz="1800">
                <a:latin typeface="+mn-lt"/>
                <a:ea typeface="+mn-ea"/>
                <a:cs typeface="+mn-cs"/>
                <a:sym typeface="Helvetica"/>
              </a:defRPr>
            </a:pPr>
            <a:r>
              <a:t>c) Welche Areale zeigen eine erhöhte Aktivität bei welchen Reizen?</a:t>
            </a:r>
          </a:p>
          <a:p>
            <a:pPr algn="l" defTabSz="457200">
              <a:spcBef>
                <a:spcPts val="0"/>
              </a:spcBef>
              <a:defRPr sz="1800">
                <a:solidFill>
                  <a:srgbClr val="941100"/>
                </a:solidFill>
                <a:uFill>
                  <a:solidFill>
                    <a:srgbClr val="000000"/>
                  </a:solidFill>
                </a:uFill>
                <a:latin typeface="+mn-lt"/>
                <a:ea typeface="+mn-ea"/>
                <a:cs typeface="+mn-cs"/>
                <a:sym typeface="Helvetica"/>
              </a:defRPr>
            </a:pPr>
            <a:endParaRPr/>
          </a:p>
          <a:p>
            <a:pPr algn="l" defTabSz="457200">
              <a:spcBef>
                <a:spcPts val="0"/>
              </a:spcBef>
              <a:defRPr sz="1800">
                <a:solidFill>
                  <a:srgbClr val="5A8A39"/>
                </a:solidFill>
                <a:uFill>
                  <a:solidFill>
                    <a:srgbClr val="000000"/>
                  </a:solidFill>
                </a:uFill>
                <a:latin typeface="+mn-lt"/>
                <a:ea typeface="+mn-ea"/>
                <a:cs typeface="+mn-cs"/>
                <a:sym typeface="Helvetica"/>
              </a:defRPr>
            </a:pPr>
            <a:endParaRPr/>
          </a:p>
        </p:txBody>
      </p:sp>
      <p:sp>
        <p:nvSpPr>
          <p:cNvPr id="5" name="Title 4">
            <a:extLst>
              <a:ext uri="{FF2B5EF4-FFF2-40B4-BE49-F238E27FC236}">
                <a16:creationId xmlns:a16="http://schemas.microsoft.com/office/drawing/2014/main" id="{625DADAA-AF9E-FA09-85BE-C89E34BE40B9}"/>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Inhaltsplatzhalter 2"/>
          <p:cNvSpPr txBox="1">
            <a:spLocks noGrp="1"/>
          </p:cNvSpPr>
          <p:nvPr>
            <p:ph type="body" idx="1"/>
          </p:nvPr>
        </p:nvSpPr>
        <p:spPr>
          <a:prstGeom prst="rect">
            <a:avLst/>
          </a:prstGeom>
        </p:spPr>
        <p:txBody>
          <a:bodyPr>
            <a:normAutofit lnSpcReduction="10000"/>
          </a:bodyPr>
          <a:lstStyle/>
          <a:p>
            <a:pPr marL="142875" indent="-142875" defTabSz="434340">
              <a:spcBef>
                <a:spcPts val="900"/>
              </a:spcBef>
              <a:buSzPct val="100000"/>
              <a:buChar char="•"/>
              <a:defRPr sz="1235"/>
            </a:pPr>
            <a:r>
              <a:t>Gelstein, S., Yeshurun, Y., Rozenkrantz, L., Shushan, S., Frumin, I., Roth, Y. &amp; Sobel, N. (2011). Human Tears Contain a Chemosignal. </a:t>
            </a:r>
            <a:r>
              <a:rPr i="1"/>
              <a:t>Science</a:t>
            </a:r>
            <a:r>
              <a:t>, </a:t>
            </a:r>
            <a:r>
              <a:rPr i="1"/>
              <a:t>331</a:t>
            </a:r>
            <a:r>
              <a:t>(6014), 226–230. https://doi.org/10.1126/science.1198331</a:t>
            </a:r>
          </a:p>
          <a:p>
            <a:pPr marL="142875" indent="-142875" defTabSz="434340">
              <a:spcBef>
                <a:spcPts val="900"/>
              </a:spcBef>
              <a:buSzPct val="100000"/>
              <a:buChar char="•"/>
              <a:defRPr sz="1235"/>
            </a:pPr>
            <a:r>
              <a:t>Gračanin, A., van Assen, M., Omrčen, V., Koraj, I. &amp; Vingerhoets, A. (2016). Chemosignalling effects of human tears revisited: Does exposure to female tears decrease males’ perception of female sexual attractiveness? </a:t>
            </a:r>
            <a:r>
              <a:rPr i="1"/>
              <a:t>Cognition and Emotion</a:t>
            </a:r>
            <a:r>
              <a:t>, </a:t>
            </a:r>
            <a:r>
              <a:rPr i="1"/>
              <a:t>31</a:t>
            </a:r>
            <a:r>
              <a:t>(1), 139–150. doi: 10.1080/02699931.2016.1151402</a:t>
            </a:r>
          </a:p>
          <a:p>
            <a:pPr marL="142875" indent="-142875" defTabSz="434340">
              <a:spcBef>
                <a:spcPts val="900"/>
              </a:spcBef>
              <a:buSzPct val="100000"/>
              <a:buChar char="•"/>
              <a:defRPr sz="1235"/>
            </a:pPr>
            <a:r>
              <a:t>Gračanin, A., Vingerhoets, A. &amp; van Assen, M. (2016b). Response to comment on “Chemosignalling effects of human tears revisited: Does exposure to female tears decrease males’ perception of female sexual attractiveness?”. </a:t>
            </a:r>
            <a:r>
              <a:rPr i="1"/>
              <a:t>Cognition and Emotion</a:t>
            </a:r>
            <a:r>
              <a:t>, </a:t>
            </a:r>
            <a:r>
              <a:rPr i="1"/>
              <a:t>31</a:t>
            </a:r>
            <a:r>
              <a:t>(1), 158–159. https://doi.org/10.1080/02699931.2016.1182471</a:t>
            </a:r>
          </a:p>
          <a:p>
            <a:pPr marL="142875" indent="-142875" defTabSz="434340">
              <a:spcBef>
                <a:spcPts val="900"/>
              </a:spcBef>
              <a:buSzPct val="100000"/>
              <a:buChar char="•"/>
              <a:defRPr sz="1235"/>
            </a:pPr>
            <a:r>
              <a:t>Helfrich-Förster, C., Monecke, S., Spiousas, I., Hovestadt, T., Mitesser, O. &amp; Wehr, T. A. (2021). Women temporarily synchronize their menstrual cycles with the luminance and gravimetric cycles of the Moon. </a:t>
            </a:r>
            <a:r>
              <a:rPr i="1"/>
              <a:t>Science Advances</a:t>
            </a:r>
            <a:r>
              <a:t>, </a:t>
            </a:r>
            <a:r>
              <a:rPr i="1"/>
              <a:t>7</a:t>
            </a:r>
            <a:r>
              <a:t>(5), eabe1358. https://doi.org/10.1126/sciadv.abe1358</a:t>
            </a:r>
          </a:p>
          <a:p>
            <a:pPr marL="142875" indent="-142875" defTabSz="434340">
              <a:spcBef>
                <a:spcPts val="900"/>
              </a:spcBef>
              <a:buSzPct val="100000"/>
              <a:buChar char="•"/>
              <a:defRPr sz="1235" i="1"/>
            </a:pPr>
            <a:r>
              <a:t>Karlson, P., Lüscher, M. (1959). Pheromones: a New Term for a Class of Biologically Active Substances. Nature, 183, 55–56. doi:10.1038/183055a0.</a:t>
            </a:r>
          </a:p>
          <a:p>
            <a:pPr marL="142875" indent="-142875" defTabSz="434340">
              <a:spcBef>
                <a:spcPts val="900"/>
              </a:spcBef>
              <a:buSzPct val="100000"/>
              <a:buChar char="•"/>
              <a:defRPr sz="1235"/>
            </a:pPr>
            <a:r>
              <a:t>Knecht, M., Witt, M., Abolmaali, N., Hüttenbrink, K. B., &amp; Hummel, T. (2003). Das vomeronasale Organ des Menschen. Nervenarzt 74, 858–862. doi: 10.1007/s00115-003-1573-7</a:t>
            </a:r>
          </a:p>
          <a:p>
            <a:pPr marL="142875" indent="-142875" defTabSz="434340">
              <a:spcBef>
                <a:spcPts val="900"/>
              </a:spcBef>
              <a:buSzPct val="100000"/>
              <a:buChar char="•"/>
              <a:defRPr sz="1235"/>
            </a:pPr>
            <a:r>
              <a:t>Schandry, R. (2016). Aufbau und Funktion des Nervensystems. In Biologische Psychologie (4. überarbeitete Auflage). Weinheim, Deutschland: Beltz Verlag</a:t>
            </a:r>
          </a:p>
          <a:p>
            <a:pPr marL="142875" indent="-142875" defTabSz="434340">
              <a:spcBef>
                <a:spcPts val="900"/>
              </a:spcBef>
              <a:buSzPct val="100000"/>
              <a:buChar char="•"/>
              <a:defRPr sz="1235"/>
            </a:pPr>
            <a:r>
              <a:t>Sobel, N. (2016). Revisiting the revisit: added evidence for a social chemosignal in human emotional tears. </a:t>
            </a:r>
            <a:r>
              <a:rPr i="1"/>
              <a:t>Cognition and Emotion</a:t>
            </a:r>
            <a:r>
              <a:t>, </a:t>
            </a:r>
            <a:r>
              <a:rPr i="1"/>
              <a:t>31</a:t>
            </a:r>
            <a:r>
              <a:t>(1), 151–157. https://doi.org/10.1080/02699931.2016.1177488</a:t>
            </a:r>
          </a:p>
        </p:txBody>
      </p:sp>
      <p:sp>
        <p:nvSpPr>
          <p:cNvPr id="422"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Inhaltsplatzhalter 2"/>
          <p:cNvSpPr txBox="1">
            <a:spLocks noGrp="1"/>
          </p:cNvSpPr>
          <p:nvPr>
            <p:ph type="body" idx="1"/>
          </p:nvPr>
        </p:nvSpPr>
        <p:spPr>
          <a:prstGeom prst="rect">
            <a:avLst/>
          </a:prstGeom>
        </p:spPr>
        <p:txBody>
          <a:bodyPr anchor="ctr"/>
          <a:lstStyle/>
          <a:p>
            <a:pPr marL="130342" indent="-130342" defTabSz="457200">
              <a:spcBef>
                <a:spcPts val="800"/>
              </a:spcBef>
              <a:buSzPct val="100000"/>
              <a:buChar char="•"/>
              <a:defRPr sz="1400"/>
            </a:pPr>
            <a:r>
              <a:t>Fisher, R. L. (o. D.). </a:t>
            </a:r>
            <a:r>
              <a:rPr i="1"/>
              <a:t>Topography of Tears</a:t>
            </a:r>
            <a:r>
              <a:t> [Fotografie]. Abgerufen von https://www.rose-lynnfisher.com/tears.html</a:t>
            </a:r>
          </a:p>
          <a:p>
            <a:pPr marL="130342" indent="-130342" defTabSz="457200">
              <a:spcBef>
                <a:spcPts val="800"/>
              </a:spcBef>
              <a:buSzPct val="100000"/>
              <a:buChar char="•"/>
              <a:defRPr sz="1400"/>
            </a:pPr>
            <a:r>
              <a:t>Grünewald, B. (2011). Neurobiologie [Vorlesungsfolien]. Abgerufen von https://www.goethe-university-frankfurt.de/45914630/VS_Neuro_-_Gr__newald_10-05-2011.pdf</a:t>
            </a:r>
          </a:p>
          <a:p>
            <a:pPr marL="130342" indent="-130342" defTabSz="457200">
              <a:spcBef>
                <a:spcPts val="800"/>
              </a:spcBef>
              <a:buSzPct val="100000"/>
              <a:buChar char="•"/>
              <a:defRPr sz="1400"/>
            </a:pPr>
            <a:r>
              <a:t>Kandel, E. R., Schwartz, J. H., Jessell, T. M., Siegelbaum, S. A. &amp; Hudspeth, A. J. (2012). Principles of Neural Science, 5. Aufl. New York, NY, USA: McGraw-Hill Education Ltd.</a:t>
            </a:r>
          </a:p>
          <a:p>
            <a:pPr marL="130342" indent="-130342" defTabSz="457200">
              <a:spcBef>
                <a:spcPts val="800"/>
              </a:spcBef>
              <a:buSzPct val="100000"/>
              <a:buChar char="•"/>
              <a:defRPr sz="1400"/>
            </a:pPr>
            <a:r>
              <a:t>Knecht, M., Witt, M., Abolmaali, N., Hüttenbrink, K. B., &amp; Hummel, T. (2003). Das vomeronasale Organ des Menschen. Nervenarzt 74, 858–862. doi: 10.1007/s00115-003-1573-7</a:t>
            </a:r>
          </a:p>
          <a:p>
            <a:pPr marL="130342" indent="-130342" defTabSz="457200">
              <a:spcBef>
                <a:spcPts val="800"/>
              </a:spcBef>
              <a:buSzPct val="100000"/>
              <a:buChar char="•"/>
              <a:defRPr sz="1400"/>
            </a:pPr>
            <a:r>
              <a:t>Thom, M. (o. D.). </a:t>
            </a:r>
            <a:r>
              <a:rPr i="1"/>
              <a:t>Darcin in Mice Urine Attracts Other Mice</a:t>
            </a:r>
            <a:r>
              <a:t> [Fotografie]. Abgerufen von https://scitechdaily.com/darcin-in-mice-urine-attracts-other-mice/</a:t>
            </a:r>
          </a:p>
          <a:p>
            <a:pPr marL="130342" indent="-130342" defTabSz="457200">
              <a:spcBef>
                <a:spcPts val="800"/>
              </a:spcBef>
              <a:buSzPct val="100000"/>
              <a:buChar char="•"/>
              <a:defRPr sz="1400"/>
            </a:pPr>
            <a:r>
              <a:t>Shutterstock Moviestore Collection. (o. D.). </a:t>
            </a:r>
            <a:r>
              <a:rPr i="1"/>
              <a:t>Colin Firth was typecast in Darcy-esque roles after Pride and Prejudice glory</a:t>
            </a:r>
            <a:r>
              <a:t> [Fotografie]. Abgerufen von https://www.tatler.com/article/colin-firth-was-typecast-in-role-of-mr-darcy-after-pride-and-prejudice</a:t>
            </a:r>
          </a:p>
        </p:txBody>
      </p:sp>
      <p:sp>
        <p:nvSpPr>
          <p:cNvPr id="429" name="Titel 1"/>
          <p:cNvSpPr txBox="1">
            <a:spLocks noGrp="1"/>
          </p:cNvSpPr>
          <p:nvPr>
            <p:ph type="title"/>
          </p:nvPr>
        </p:nvSpPr>
        <p:spPr>
          <a:prstGeom prst="rect">
            <a:avLst/>
          </a:prstGeom>
        </p:spPr>
        <p:txBody>
          <a:bodyPr/>
          <a:lstStyle/>
          <a:p>
            <a:r>
              <a:t>Abbildungen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el 1"/>
          <p:cNvSpPr txBox="1">
            <a:spLocks noGrp="1"/>
          </p:cNvSpPr>
          <p:nvPr>
            <p:ph type="title"/>
          </p:nvPr>
        </p:nvSpPr>
        <p:spPr>
          <a:prstGeom prst="rect">
            <a:avLst/>
          </a:prstGeom>
        </p:spPr>
        <p:txBody>
          <a:bodyPr/>
          <a:lstStyle/>
          <a:p>
            <a:r>
              <a:t>Was sind „Pheromone"?</a:t>
            </a:r>
          </a:p>
        </p:txBody>
      </p:sp>
      <p:sp>
        <p:nvSpPr>
          <p:cNvPr id="3" name="Text Placeholder 2">
            <a:extLst>
              <a:ext uri="{FF2B5EF4-FFF2-40B4-BE49-F238E27FC236}">
                <a16:creationId xmlns:a16="http://schemas.microsoft.com/office/drawing/2014/main" id="{B6BE2784-014B-7BA9-C5FC-B6A11A67DE6A}"/>
              </a:ext>
            </a:extLst>
          </p:cNvPr>
          <p:cNvSpPr>
            <a:spLocks noGrp="1"/>
          </p:cNvSpPr>
          <p:nvPr>
            <p:ph type="body" idx="10"/>
          </p:nvPr>
        </p:nvSpPr>
        <p:spPr/>
        <p:txBody>
          <a:bodyPr/>
          <a:lstStyle/>
          <a:p>
            <a:r>
              <a:rPr lang="en-US" dirty="0"/>
              <a:t>https://www.bbc.com/news/entertainment-arts-13661538</a:t>
            </a:r>
          </a:p>
        </p:txBody>
      </p:sp>
      <p:sp>
        <p:nvSpPr>
          <p:cNvPr id="251" name="„Substanzen, die von einem Individuum nach außen abgegeben werden und bei einem anderen Individuum der gleichen Art spezifische Reaktionen auslösen“                      (Karlson &amp; Lüscher, 1959)…"/>
          <p:cNvSpPr txBox="1"/>
          <p:nvPr/>
        </p:nvSpPr>
        <p:spPr>
          <a:xfrm>
            <a:off x="397349" y="1530412"/>
            <a:ext cx="4582989" cy="428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63791" indent="-163791" defTabSz="457200">
              <a:buSzPct val="100000"/>
              <a:buChar char="-"/>
              <a:defRPr>
                <a:latin typeface="D-DIN"/>
                <a:ea typeface="D-DIN"/>
                <a:cs typeface="D-DIN"/>
                <a:sym typeface="D-DIN"/>
              </a:defRPr>
            </a:pPr>
            <a:r>
              <a:t>„Substanzen, die von einem Individuum nach außen abgegeben werden und bei einem anderen Individuum der gleichen Art spezifische Reaktionen auslösen“                      </a:t>
            </a:r>
            <a:r>
              <a:rPr>
                <a:solidFill>
                  <a:schemeClr val="accent4"/>
                </a:solidFill>
              </a:rPr>
              <a:t>(Karlson &amp; Lüscher, 1959)</a:t>
            </a:r>
          </a:p>
          <a:p>
            <a:pPr defTabSz="457200">
              <a:defRPr i="1">
                <a:latin typeface="D-DIN"/>
                <a:ea typeface="D-DIN"/>
                <a:cs typeface="D-DIN"/>
                <a:sym typeface="D-DIN"/>
              </a:defRPr>
            </a:pPr>
            <a:endParaRPr>
              <a:solidFill>
                <a:schemeClr val="accent4"/>
              </a:solidFill>
            </a:endParaRPr>
          </a:p>
          <a:p>
            <a:pPr marL="155170" indent="-155170" defTabSz="457200">
              <a:buSzPct val="100000"/>
              <a:buChar char="-"/>
              <a:defRPr>
                <a:latin typeface="D-DIN"/>
                <a:ea typeface="D-DIN"/>
                <a:cs typeface="D-DIN"/>
                <a:sym typeface="D-DIN"/>
              </a:defRPr>
            </a:pPr>
            <a:r>
              <a:t>Wahrnehmung bei Tieren über Vomeronasalorgan</a:t>
            </a:r>
          </a:p>
          <a:p>
            <a:pPr defTabSz="457200">
              <a:defRPr i="1">
                <a:latin typeface="D-DIN"/>
                <a:ea typeface="D-DIN"/>
                <a:cs typeface="D-DIN"/>
                <a:sym typeface="D-DIN"/>
              </a:defRPr>
            </a:pPr>
            <a:endParaRPr/>
          </a:p>
          <a:p>
            <a:pPr marL="163791" indent="-163791" defTabSz="457200">
              <a:buSzPct val="100000"/>
              <a:buChar char="-"/>
              <a:defRPr>
                <a:latin typeface="D-DIN"/>
                <a:ea typeface="D-DIN"/>
                <a:cs typeface="D-DIN"/>
                <a:sym typeface="D-DIN"/>
              </a:defRPr>
            </a:pPr>
            <a:r>
              <a:t>meist Sammelbegriff für komplexe Mischungen aus Duftstoffen und Hormonen</a:t>
            </a:r>
          </a:p>
          <a:p>
            <a:pPr lvl="1" indent="228600" defTabSz="457200">
              <a:defRPr>
                <a:latin typeface="D-DIN"/>
                <a:ea typeface="D-DIN"/>
                <a:cs typeface="D-DIN"/>
                <a:sym typeface="D-DIN"/>
              </a:defRPr>
            </a:pPr>
            <a:endParaRPr/>
          </a:p>
          <a:p>
            <a:pPr lvl="1" indent="228600" defTabSz="457200">
              <a:defRPr>
                <a:latin typeface="D-DIN"/>
                <a:ea typeface="D-DIN"/>
                <a:cs typeface="D-DIN"/>
                <a:sym typeface="D-DIN"/>
              </a:defRPr>
            </a:pPr>
            <a:r>
              <a:t>—&gt; Trennung von „normalen“ Duftstoffen und Pheromonen in Studien ein Problem</a:t>
            </a:r>
          </a:p>
        </p:txBody>
      </p:sp>
      <p:sp>
        <p:nvSpPr>
          <p:cNvPr id="252" name="Abbildung 1…"/>
          <p:cNvSpPr txBox="1"/>
          <p:nvPr/>
        </p:nvSpPr>
        <p:spPr>
          <a:xfrm>
            <a:off x="5334996" y="1217075"/>
            <a:ext cx="2987383"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r>
              <a:rPr sz="1100" dirty="0" err="1">
                <a:latin typeface="+mn-lt"/>
              </a:rPr>
              <a:t>Abbildung</a:t>
            </a:r>
            <a:r>
              <a:rPr sz="1100" dirty="0">
                <a:latin typeface="+mn-lt"/>
              </a:rPr>
              <a:t> 1</a:t>
            </a:r>
          </a:p>
          <a:p>
            <a:pPr defTabSz="457200">
              <a:defRPr sz="1200">
                <a:solidFill>
                  <a:srgbClr val="202122"/>
                </a:solidFill>
                <a:latin typeface="D-DIN"/>
                <a:ea typeface="D-DIN"/>
                <a:cs typeface="D-DIN"/>
                <a:sym typeface="D-DIN"/>
              </a:defRPr>
            </a:pPr>
            <a:r>
              <a:rPr sz="1100" dirty="0" err="1">
                <a:latin typeface="+mn-lt"/>
              </a:rPr>
              <a:t>Männliche</a:t>
            </a:r>
            <a:r>
              <a:rPr sz="1100" dirty="0">
                <a:latin typeface="+mn-lt"/>
              </a:rPr>
              <a:t> </a:t>
            </a:r>
            <a:r>
              <a:rPr sz="1100" dirty="0" err="1">
                <a:latin typeface="+mn-lt"/>
              </a:rPr>
              <a:t>Mäuse</a:t>
            </a:r>
            <a:r>
              <a:rPr sz="1100" dirty="0">
                <a:latin typeface="+mn-lt"/>
              </a:rPr>
              <a:t> </a:t>
            </a:r>
            <a:r>
              <a:rPr sz="1100" dirty="0" err="1">
                <a:latin typeface="+mn-lt"/>
              </a:rPr>
              <a:t>scheiden</a:t>
            </a:r>
            <a:r>
              <a:rPr sz="1100" dirty="0">
                <a:latin typeface="+mn-lt"/>
              </a:rPr>
              <a:t> das </a:t>
            </a:r>
            <a:r>
              <a:rPr sz="1100" dirty="0" err="1">
                <a:latin typeface="+mn-lt"/>
              </a:rPr>
              <a:t>Pheromon</a:t>
            </a:r>
            <a:r>
              <a:rPr sz="1100" dirty="0">
                <a:latin typeface="+mn-lt"/>
              </a:rPr>
              <a:t> „</a:t>
            </a:r>
            <a:r>
              <a:rPr sz="1100" dirty="0" err="1">
                <a:latin typeface="+mn-lt"/>
              </a:rPr>
              <a:t>Darcin</a:t>
            </a:r>
            <a:r>
              <a:rPr sz="1100" dirty="0">
                <a:latin typeface="+mn-lt"/>
              </a:rPr>
              <a:t>" </a:t>
            </a:r>
            <a:r>
              <a:rPr sz="1100" dirty="0" err="1">
                <a:latin typeface="+mn-lt"/>
              </a:rPr>
              <a:t>aus.</a:t>
            </a:r>
            <a:endParaRPr sz="1100" dirty="0">
              <a:latin typeface="+mn-lt"/>
            </a:endParaRPr>
          </a:p>
        </p:txBody>
      </p:sp>
      <p:sp>
        <p:nvSpPr>
          <p:cNvPr id="253" name="Abbildung 2…"/>
          <p:cNvSpPr txBox="1"/>
          <p:nvPr/>
        </p:nvSpPr>
        <p:spPr>
          <a:xfrm>
            <a:off x="5343175" y="3575098"/>
            <a:ext cx="2670017"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200" b="1">
                <a:solidFill>
                  <a:srgbClr val="202122"/>
                </a:solidFill>
                <a:latin typeface="D-DIN"/>
                <a:ea typeface="D-DIN"/>
                <a:cs typeface="D-DIN"/>
                <a:sym typeface="D-DIN"/>
              </a:defRPr>
            </a:pPr>
            <a:r>
              <a:rPr sz="1100">
                <a:latin typeface="+mn-lt"/>
              </a:rPr>
              <a:t>Abbildung 2</a:t>
            </a:r>
          </a:p>
          <a:p>
            <a:pPr defTabSz="457200">
              <a:defRPr sz="1200">
                <a:solidFill>
                  <a:srgbClr val="202122"/>
                </a:solidFill>
                <a:latin typeface="D-DIN"/>
                <a:ea typeface="D-DIN"/>
                <a:cs typeface="D-DIN"/>
                <a:sym typeface="D-DIN"/>
              </a:defRPr>
            </a:pPr>
            <a:r>
              <a:rPr sz="1100">
                <a:latin typeface="+mn-lt"/>
              </a:rPr>
              <a:t>Colin Firth als Mr Darcy in der BBC-Miniserie „Stolz und Vorurteil“.</a:t>
            </a:r>
          </a:p>
        </p:txBody>
      </p:sp>
      <p:pic>
        <p:nvPicPr>
          <p:cNvPr id="254" name="darcy.jpeg" descr="darcy.jpeg"/>
          <p:cNvPicPr>
            <a:picLocks noChangeAspect="1"/>
          </p:cNvPicPr>
          <p:nvPr/>
        </p:nvPicPr>
        <p:blipFill>
          <a:blip r:embed="rId3"/>
          <a:srcRect l="8116" t="1450" r="5530" b="59793"/>
          <a:stretch>
            <a:fillRect/>
          </a:stretch>
        </p:blipFill>
        <p:spPr>
          <a:xfrm>
            <a:off x="5388640" y="4169497"/>
            <a:ext cx="2654415" cy="1787045"/>
          </a:xfrm>
          <a:prstGeom prst="rect">
            <a:avLst/>
          </a:prstGeom>
          <a:ln w="12700">
            <a:miter lim="400000"/>
          </a:ln>
        </p:spPr>
      </p:pic>
      <p:pic>
        <p:nvPicPr>
          <p:cNvPr id="255" name="darcin_mouse.jpeg" descr="darcin_mouse.jpeg"/>
          <p:cNvPicPr>
            <a:picLocks noChangeAspect="1"/>
          </p:cNvPicPr>
          <p:nvPr/>
        </p:nvPicPr>
        <p:blipFill>
          <a:blip r:embed="rId4"/>
          <a:stretch>
            <a:fillRect/>
          </a:stretch>
        </p:blipFill>
        <p:spPr>
          <a:xfrm>
            <a:off x="5410673" y="1857672"/>
            <a:ext cx="2679998" cy="1477940"/>
          </a:xfrm>
          <a:prstGeom prst="rect">
            <a:avLst/>
          </a:prstGeom>
          <a:ln w="12700">
            <a:miter lim="400000"/>
          </a:ln>
        </p:spPr>
      </p:pic>
      <p:sp>
        <p:nvSpPr>
          <p:cNvPr id="256" name="Shutterstock Moviestore Collection, o.D."/>
          <p:cNvSpPr txBox="1"/>
          <p:nvPr/>
        </p:nvSpPr>
        <p:spPr>
          <a:xfrm>
            <a:off x="5339730" y="5914911"/>
            <a:ext cx="1911740"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900">
                <a:latin typeface="+mn-lt"/>
                <a:ea typeface="+mn-ea"/>
                <a:cs typeface="+mn-cs"/>
                <a:sym typeface="Helvetica"/>
              </a:defRPr>
            </a:lvl1pPr>
          </a:lstStyle>
          <a:p>
            <a:r>
              <a:rPr sz="800"/>
              <a:t>Shutterstock Moviestore Collection, o.D.</a:t>
            </a:r>
          </a:p>
        </p:txBody>
      </p:sp>
      <p:sp>
        <p:nvSpPr>
          <p:cNvPr id="257" name="Thom, o.D."/>
          <p:cNvSpPr txBox="1"/>
          <p:nvPr/>
        </p:nvSpPr>
        <p:spPr>
          <a:xfrm>
            <a:off x="5377346" y="3315698"/>
            <a:ext cx="582850"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900">
                <a:latin typeface="+mn-lt"/>
                <a:ea typeface="+mn-ea"/>
                <a:cs typeface="+mn-cs"/>
                <a:sym typeface="Helvetica"/>
              </a:defRPr>
            </a:lvl1pPr>
          </a:lstStyle>
          <a:p>
            <a:r>
              <a:rPr sz="800"/>
              <a:t>Thom, o.D.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el 1"/>
          <p:cNvSpPr txBox="1">
            <a:spLocks noGrp="1"/>
          </p:cNvSpPr>
          <p:nvPr>
            <p:ph type="title"/>
          </p:nvPr>
        </p:nvSpPr>
        <p:spPr>
          <a:prstGeom prst="rect">
            <a:avLst/>
          </a:prstGeom>
        </p:spPr>
        <p:txBody>
          <a:bodyPr/>
          <a:lstStyle>
            <a:lvl1pPr defTabSz="417814">
              <a:defRPr sz="2232"/>
            </a:lvl1pPr>
          </a:lstStyle>
          <a:p>
            <a:r>
              <a:t>„Pheromon"-Wahrnehmung beim Menschen: Mythos oder Fakt?</a:t>
            </a:r>
          </a:p>
        </p:txBody>
      </p:sp>
      <p:sp>
        <p:nvSpPr>
          <p:cNvPr id="264" name="Abbildung 3…"/>
          <p:cNvSpPr txBox="1"/>
          <p:nvPr/>
        </p:nvSpPr>
        <p:spPr>
          <a:xfrm>
            <a:off x="408745" y="1292764"/>
            <a:ext cx="3260820" cy="646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000" b="1"/>
            </a:pPr>
            <a:r>
              <a:t>Abbildung 3</a:t>
            </a:r>
          </a:p>
          <a:p>
            <a:pPr>
              <a:defRPr sz="1000" i="1"/>
            </a:pPr>
            <a:r>
              <a:t>MRT-Scan einer Frau. Weißer Punkt: Eingang des Ductus vomeronasalis (VND), Pfeil: Mit Kontrastmittel gefüllte Schleimhauttasche.</a:t>
            </a:r>
          </a:p>
        </p:txBody>
      </p:sp>
      <p:sp>
        <p:nvSpPr>
          <p:cNvPr id="265" name="Knecht, Witt, Abolmaali, Hüttenbrink &amp; Hummel, 2003"/>
          <p:cNvSpPr txBox="1"/>
          <p:nvPr/>
        </p:nvSpPr>
        <p:spPr>
          <a:xfrm>
            <a:off x="382296" y="5862021"/>
            <a:ext cx="3401737" cy="226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000"/>
            </a:lvl1pPr>
          </a:lstStyle>
          <a:p>
            <a:r>
              <a:t>Knecht, Witt, Abolmaali, Hüttenbrink &amp; Hummel, 2003</a:t>
            </a:r>
          </a:p>
        </p:txBody>
      </p:sp>
      <p:pic>
        <p:nvPicPr>
          <p:cNvPr id="266" name="Bildschirmfoto 2021-05-31 um 08.39.57.png" descr="Bildschirmfoto 2021-05-31 um 08.39.57.png"/>
          <p:cNvPicPr>
            <a:picLocks noChangeAspect="1"/>
          </p:cNvPicPr>
          <p:nvPr/>
        </p:nvPicPr>
        <p:blipFill>
          <a:blip r:embed="rId3"/>
          <a:stretch>
            <a:fillRect/>
          </a:stretch>
        </p:blipFill>
        <p:spPr>
          <a:xfrm>
            <a:off x="439731" y="1958493"/>
            <a:ext cx="3016446" cy="3894473"/>
          </a:xfrm>
          <a:prstGeom prst="rect">
            <a:avLst/>
          </a:prstGeom>
          <a:ln w="12700">
            <a:miter lim="400000"/>
          </a:ln>
        </p:spPr>
      </p:pic>
      <p:sp>
        <p:nvSpPr>
          <p:cNvPr id="267" name="Das VNO kann bei Embryos nur bis zum 8. Monat nachgewiesen werden…"/>
          <p:cNvSpPr txBox="1"/>
          <p:nvPr/>
        </p:nvSpPr>
        <p:spPr>
          <a:xfrm>
            <a:off x="3919239" y="1869593"/>
            <a:ext cx="4419954" cy="4031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63791" indent="-163791">
              <a:buSzPct val="100000"/>
              <a:buChar char="-"/>
              <a:defRPr sz="1900"/>
            </a:pPr>
            <a:r>
              <a:rPr lang="de-DE" sz="1600" dirty="0">
                <a:latin typeface="+mn-lt"/>
              </a:rPr>
              <a:t>Region im Bulbus olfactorius geben, die speziell der Verarbeitung von </a:t>
            </a:r>
            <a:r>
              <a:rPr lang="de-DE" sz="1600" dirty="0" err="1">
                <a:latin typeface="+mn-lt"/>
              </a:rPr>
              <a:t>Pheromonsignalen</a:t>
            </a:r>
            <a:r>
              <a:rPr lang="de-DE" sz="1600" dirty="0">
                <a:latin typeface="+mn-lt"/>
              </a:rPr>
              <a:t> dient</a:t>
            </a:r>
          </a:p>
          <a:p>
            <a:pPr marL="163791" indent="-163791">
              <a:buSzPct val="100000"/>
              <a:buChar char="-"/>
              <a:defRPr sz="1900"/>
            </a:pPr>
            <a:endParaRPr lang="de-DE" sz="1600" dirty="0">
              <a:latin typeface="+mn-lt"/>
            </a:endParaRPr>
          </a:p>
          <a:p>
            <a:pPr marL="163791" indent="-163791">
              <a:buSzPct val="100000"/>
              <a:buChar char="-"/>
              <a:defRPr sz="1900"/>
            </a:pPr>
            <a:r>
              <a:rPr sz="1600" dirty="0">
                <a:latin typeface="+mn-lt"/>
              </a:rPr>
              <a:t>Das VNO </a:t>
            </a:r>
            <a:r>
              <a:rPr sz="1600" dirty="0" err="1">
                <a:latin typeface="+mn-lt"/>
              </a:rPr>
              <a:t>kann</a:t>
            </a:r>
            <a:r>
              <a:rPr lang="de-DE" sz="1600" dirty="0">
                <a:latin typeface="+mn-lt"/>
              </a:rPr>
              <a:t> anatomisch</a:t>
            </a:r>
            <a:r>
              <a:rPr sz="1600" dirty="0">
                <a:latin typeface="+mn-lt"/>
              </a:rPr>
              <a:t> </a:t>
            </a:r>
            <a:r>
              <a:rPr sz="1600" dirty="0" err="1">
                <a:latin typeface="+mn-lt"/>
              </a:rPr>
              <a:t>bei</a:t>
            </a:r>
            <a:r>
              <a:rPr sz="1600" dirty="0">
                <a:latin typeface="+mn-lt"/>
              </a:rPr>
              <a:t> Embryos </a:t>
            </a:r>
            <a:r>
              <a:rPr sz="1600" dirty="0" err="1">
                <a:latin typeface="+mn-lt"/>
              </a:rPr>
              <a:t>nur</a:t>
            </a:r>
            <a:r>
              <a:rPr sz="1600" dirty="0">
                <a:latin typeface="+mn-lt"/>
              </a:rPr>
              <a:t> bis </a:t>
            </a:r>
            <a:r>
              <a:rPr sz="1600" dirty="0" err="1">
                <a:latin typeface="+mn-lt"/>
              </a:rPr>
              <a:t>zum</a:t>
            </a:r>
            <a:r>
              <a:rPr sz="1600" dirty="0">
                <a:latin typeface="+mn-lt"/>
              </a:rPr>
              <a:t> 8. Monat </a:t>
            </a:r>
            <a:r>
              <a:rPr sz="1600" dirty="0" err="1">
                <a:latin typeface="+mn-lt"/>
              </a:rPr>
              <a:t>nachgewiesen</a:t>
            </a:r>
            <a:r>
              <a:rPr sz="1600" dirty="0">
                <a:latin typeface="+mn-lt"/>
              </a:rPr>
              <a:t> </a:t>
            </a:r>
            <a:r>
              <a:rPr sz="1600" dirty="0" err="1">
                <a:latin typeface="+mn-lt"/>
              </a:rPr>
              <a:t>werden</a:t>
            </a:r>
            <a:endParaRPr sz="1600" dirty="0">
              <a:latin typeface="+mn-lt"/>
            </a:endParaRPr>
          </a:p>
          <a:p>
            <a:pPr marL="163791" indent="-163791">
              <a:buSzPct val="100000"/>
              <a:buChar char="-"/>
              <a:defRPr sz="1900"/>
            </a:pPr>
            <a:endParaRPr sz="1600" dirty="0">
              <a:latin typeface="+mn-lt"/>
            </a:endParaRPr>
          </a:p>
          <a:p>
            <a:pPr marL="163791" indent="-163791">
              <a:buSzPct val="100000"/>
              <a:buChar char="-"/>
              <a:defRPr sz="1900"/>
            </a:pPr>
            <a:r>
              <a:rPr sz="1600" dirty="0" err="1">
                <a:latin typeface="+mn-lt"/>
              </a:rPr>
              <a:t>Vomeronasal</a:t>
            </a:r>
            <a:r>
              <a:rPr sz="1600" u="sng" dirty="0" err="1">
                <a:latin typeface="+mn-lt"/>
              </a:rPr>
              <a:t>trakt</a:t>
            </a:r>
            <a:r>
              <a:rPr sz="1600" dirty="0">
                <a:latin typeface="+mn-lt"/>
              </a:rPr>
              <a:t> </a:t>
            </a:r>
            <a:r>
              <a:rPr sz="1600" dirty="0" err="1">
                <a:latin typeface="+mn-lt"/>
              </a:rPr>
              <a:t>bei</a:t>
            </a:r>
            <a:r>
              <a:rPr sz="1600" dirty="0">
                <a:latin typeface="+mn-lt"/>
              </a:rPr>
              <a:t> 25-100% der </a:t>
            </a:r>
            <a:r>
              <a:rPr sz="1600" dirty="0" err="1">
                <a:latin typeface="+mn-lt"/>
              </a:rPr>
              <a:t>Erwachsenen</a:t>
            </a:r>
            <a:r>
              <a:rPr sz="1600" dirty="0">
                <a:latin typeface="+mn-lt"/>
              </a:rPr>
              <a:t> </a:t>
            </a:r>
            <a:r>
              <a:rPr sz="1600" dirty="0" err="1">
                <a:latin typeface="+mn-lt"/>
              </a:rPr>
              <a:t>nachweisbar</a:t>
            </a:r>
            <a:endParaRPr sz="1600" dirty="0">
              <a:latin typeface="+mn-lt"/>
            </a:endParaRPr>
          </a:p>
          <a:p>
            <a:pPr marL="163791" indent="-163791">
              <a:buSzPct val="100000"/>
              <a:buChar char="-"/>
              <a:defRPr sz="1900"/>
            </a:pPr>
            <a:endParaRPr sz="1600" dirty="0">
              <a:latin typeface="+mn-lt"/>
            </a:endParaRPr>
          </a:p>
          <a:p>
            <a:pPr marL="163791" indent="-163791">
              <a:buSzPct val="100000"/>
              <a:buChar char="-"/>
              <a:defRPr sz="1900"/>
            </a:pPr>
            <a:r>
              <a:rPr sz="1600" dirty="0" err="1">
                <a:latin typeface="+mn-lt"/>
              </a:rPr>
              <a:t>keine</a:t>
            </a:r>
            <a:r>
              <a:rPr sz="1600" dirty="0">
                <a:latin typeface="+mn-lt"/>
              </a:rPr>
              <a:t> </a:t>
            </a:r>
            <a:r>
              <a:rPr sz="1600" dirty="0" err="1">
                <a:latin typeface="+mn-lt"/>
              </a:rPr>
              <a:t>Befunde</a:t>
            </a:r>
            <a:r>
              <a:rPr sz="1600" dirty="0">
                <a:latin typeface="+mn-lt"/>
              </a:rPr>
              <a:t> für </a:t>
            </a:r>
            <a:r>
              <a:rPr sz="1600" dirty="0" err="1">
                <a:latin typeface="+mn-lt"/>
              </a:rPr>
              <a:t>vom</a:t>
            </a:r>
            <a:r>
              <a:rPr sz="1600" dirty="0">
                <a:latin typeface="+mn-lt"/>
              </a:rPr>
              <a:t> VNO </a:t>
            </a:r>
            <a:r>
              <a:rPr sz="1600" dirty="0" err="1">
                <a:latin typeface="+mn-lt"/>
              </a:rPr>
              <a:t>ausgehende</a:t>
            </a:r>
            <a:r>
              <a:rPr sz="1600" dirty="0">
                <a:latin typeface="+mn-lt"/>
              </a:rPr>
              <a:t> </a:t>
            </a:r>
            <a:r>
              <a:rPr sz="1600" dirty="0" err="1">
                <a:latin typeface="+mn-lt"/>
              </a:rPr>
              <a:t>Nervenfasern</a:t>
            </a:r>
            <a:endParaRPr sz="1600" dirty="0">
              <a:latin typeface="+mn-lt"/>
            </a:endParaRPr>
          </a:p>
          <a:p>
            <a:pPr>
              <a:buSzPct val="100000"/>
              <a:defRPr sz="1900"/>
            </a:pPr>
            <a:endParaRPr sz="1600" dirty="0">
              <a:latin typeface="+mn-lt"/>
            </a:endParaRPr>
          </a:p>
          <a:p>
            <a:pPr marL="163791" indent="-163791">
              <a:buSzPct val="100000"/>
              <a:buChar char="-"/>
              <a:defRPr sz="1900"/>
            </a:pPr>
            <a:endParaRPr sz="1600" dirty="0">
              <a:latin typeface="+mn-lt"/>
            </a:endParaRPr>
          </a:p>
          <a:p>
            <a:pPr>
              <a:defRPr sz="1900" b="1"/>
            </a:pPr>
            <a:r>
              <a:rPr sz="1600" dirty="0">
                <a:latin typeface="+mn-lt"/>
              </a:rPr>
              <a:t>Aber was </a:t>
            </a:r>
            <a:r>
              <a:rPr sz="1600" dirty="0" err="1">
                <a:latin typeface="+mn-lt"/>
              </a:rPr>
              <a:t>ist</a:t>
            </a:r>
            <a:r>
              <a:rPr sz="1600" dirty="0">
                <a:latin typeface="+mn-lt"/>
              </a:rPr>
              <a:t> </a:t>
            </a:r>
            <a:r>
              <a:rPr sz="1600" dirty="0" err="1">
                <a:latin typeface="+mn-lt"/>
              </a:rPr>
              <a:t>mit</a:t>
            </a:r>
            <a:r>
              <a:rPr sz="1600" dirty="0">
                <a:latin typeface="+mn-lt"/>
              </a:rPr>
              <a:t> den </a:t>
            </a:r>
            <a:r>
              <a:rPr sz="1600" dirty="0" err="1">
                <a:latin typeface="+mn-lt"/>
              </a:rPr>
              <a:t>behavioralen</a:t>
            </a:r>
            <a:r>
              <a:rPr sz="1600" dirty="0">
                <a:latin typeface="+mn-lt"/>
              </a:rPr>
              <a:t> </a:t>
            </a:r>
            <a:r>
              <a:rPr sz="1600" dirty="0" err="1">
                <a:latin typeface="+mn-lt"/>
              </a:rPr>
              <a:t>Studien</a:t>
            </a:r>
            <a:r>
              <a:rPr sz="1600" dirty="0">
                <a:latin typeface="+mn-lt"/>
              </a:rPr>
              <a:t>, in </a:t>
            </a:r>
            <a:r>
              <a:rPr sz="1600" dirty="0" err="1">
                <a:latin typeface="+mn-lt"/>
              </a:rPr>
              <a:t>denen</a:t>
            </a:r>
            <a:r>
              <a:rPr sz="1600" dirty="0">
                <a:latin typeface="+mn-lt"/>
              </a:rPr>
              <a:t> Menschen auf Pheromone </a:t>
            </a:r>
            <a:r>
              <a:rPr sz="1600" dirty="0" err="1">
                <a:latin typeface="+mn-lt"/>
              </a:rPr>
              <a:t>reagierten</a:t>
            </a:r>
            <a:r>
              <a:rPr sz="1600" dirty="0">
                <a:latin typeface="+mn-lt"/>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E6C1C-8EC2-FB83-6A44-CB9EA051583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E8F01D9-4C62-9376-1628-555FED14354E}"/>
              </a:ext>
            </a:extLst>
          </p:cNvPr>
          <p:cNvSpPr>
            <a:spLocks noGrp="1"/>
          </p:cNvSpPr>
          <p:nvPr>
            <p:ph type="title"/>
          </p:nvPr>
        </p:nvSpPr>
        <p:spPr/>
        <p:txBody>
          <a:bodyPr/>
          <a:lstStyle/>
          <a:p>
            <a:r>
              <a:rPr lang="en-US" dirty="0" err="1"/>
              <a:t>Geruchssystem</a:t>
            </a:r>
            <a:endParaRPr lang="en-US" dirty="0"/>
          </a:p>
        </p:txBody>
      </p:sp>
      <p:sp>
        <p:nvSpPr>
          <p:cNvPr id="4" name="Text Placeholder 3">
            <a:extLst>
              <a:ext uri="{FF2B5EF4-FFF2-40B4-BE49-F238E27FC236}">
                <a16:creationId xmlns:a16="http://schemas.microsoft.com/office/drawing/2014/main" id="{7CF1CB4F-D3D6-F424-0BC2-3DE892FFA16A}"/>
              </a:ext>
            </a:extLst>
          </p:cNvPr>
          <p:cNvSpPr>
            <a:spLocks noGrp="1"/>
          </p:cNvSpPr>
          <p:nvPr>
            <p:ph type="body" idx="10"/>
          </p:nvPr>
        </p:nvSpPr>
        <p:spPr/>
        <p:txBody>
          <a:bodyPr/>
          <a:lstStyle/>
          <a:p>
            <a:r>
              <a:rPr lang="en-GB" dirty="0"/>
              <a:t>Kolb, B., &amp; Whishaw, I. Q. (2009). Fundamentals of human neuropsychology. </a:t>
            </a:r>
            <a:r>
              <a:rPr lang="en-GB" i="1" dirty="0"/>
              <a:t>(pp. 197-222)</a:t>
            </a:r>
            <a:r>
              <a:rPr lang="en-GB" dirty="0"/>
              <a:t>. Macmillan.</a:t>
            </a:r>
            <a:endParaRPr lang="en-US" dirty="0"/>
          </a:p>
        </p:txBody>
      </p:sp>
      <p:pic>
        <p:nvPicPr>
          <p:cNvPr id="6" name="Picture 5">
            <a:extLst>
              <a:ext uri="{FF2B5EF4-FFF2-40B4-BE49-F238E27FC236}">
                <a16:creationId xmlns:a16="http://schemas.microsoft.com/office/drawing/2014/main" id="{CFA929D4-0ACB-6CE2-116F-8169AE7A70C1}"/>
              </a:ext>
            </a:extLst>
          </p:cNvPr>
          <p:cNvPicPr>
            <a:picLocks noChangeAspect="1"/>
          </p:cNvPicPr>
          <p:nvPr/>
        </p:nvPicPr>
        <p:blipFill>
          <a:blip r:embed="rId2"/>
          <a:stretch>
            <a:fillRect/>
          </a:stretch>
        </p:blipFill>
        <p:spPr>
          <a:xfrm>
            <a:off x="99503" y="2432706"/>
            <a:ext cx="4751021" cy="3264845"/>
          </a:xfrm>
          <a:prstGeom prst="rect">
            <a:avLst/>
          </a:prstGeom>
        </p:spPr>
      </p:pic>
      <p:pic>
        <p:nvPicPr>
          <p:cNvPr id="8" name="Picture 7">
            <a:extLst>
              <a:ext uri="{FF2B5EF4-FFF2-40B4-BE49-F238E27FC236}">
                <a16:creationId xmlns:a16="http://schemas.microsoft.com/office/drawing/2014/main" id="{A825C398-408C-C8A6-9A29-55E88A140BE5}"/>
              </a:ext>
            </a:extLst>
          </p:cNvPr>
          <p:cNvPicPr>
            <a:picLocks noChangeAspect="1"/>
          </p:cNvPicPr>
          <p:nvPr/>
        </p:nvPicPr>
        <p:blipFill>
          <a:blip r:embed="rId3"/>
          <a:stretch>
            <a:fillRect/>
          </a:stretch>
        </p:blipFill>
        <p:spPr>
          <a:xfrm>
            <a:off x="5798446" y="1788981"/>
            <a:ext cx="2009159" cy="4034015"/>
          </a:xfrm>
          <a:prstGeom prst="rect">
            <a:avLst/>
          </a:prstGeom>
        </p:spPr>
      </p:pic>
      <p:cxnSp>
        <p:nvCxnSpPr>
          <p:cNvPr id="12" name="Connector: Elbow 11">
            <a:extLst>
              <a:ext uri="{FF2B5EF4-FFF2-40B4-BE49-F238E27FC236}">
                <a16:creationId xmlns:a16="http://schemas.microsoft.com/office/drawing/2014/main" id="{F40C2B44-DD8C-967F-6E53-F1C535D624E2}"/>
              </a:ext>
            </a:extLst>
          </p:cNvPr>
          <p:cNvCxnSpPr>
            <a:cxnSpLocks/>
            <a:stCxn id="6" idx="0"/>
          </p:cNvCxnSpPr>
          <p:nvPr/>
        </p:nvCxnSpPr>
        <p:spPr>
          <a:xfrm rot="16200000" flipH="1">
            <a:off x="3696708" y="1211012"/>
            <a:ext cx="946370" cy="3389758"/>
          </a:xfrm>
          <a:prstGeom prst="bentConnector4">
            <a:avLst>
              <a:gd name="adj1" fmla="val -24155"/>
              <a:gd name="adj2" fmla="val 8504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9073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BE40EF4-BB95-41C9-9A84-CC7808E161B1}"/>
              </a:ext>
            </a:extLst>
          </p:cNvPr>
          <p:cNvSpPr>
            <a:spLocks noGrp="1"/>
          </p:cNvSpPr>
          <p:nvPr>
            <p:ph type="body" idx="1"/>
          </p:nvPr>
        </p:nvSpPr>
        <p:spPr/>
        <p:txBody>
          <a:bodyPr>
            <a:normAutofit/>
          </a:bodyPr>
          <a:lstStyle/>
          <a:p>
            <a:r>
              <a:rPr lang="en-US" sz="1275" dirty="0"/>
              <a:t>785 UK Biobank participants (51-81 </a:t>
            </a:r>
            <a:r>
              <a:rPr lang="en-US" sz="1275" dirty="0" err="1"/>
              <a:t>yrs</a:t>
            </a:r>
            <a:r>
              <a:rPr lang="en-US" sz="1275" dirty="0"/>
              <a:t>)</a:t>
            </a:r>
          </a:p>
          <a:p>
            <a:r>
              <a:rPr lang="en-US" sz="1275" dirty="0"/>
              <a:t>Imaged twice (mean 141 days)</a:t>
            </a:r>
          </a:p>
          <a:p>
            <a:r>
              <a:rPr lang="en-US" sz="1275" dirty="0"/>
              <a:t>401 Covid cases</a:t>
            </a:r>
          </a:p>
        </p:txBody>
      </p:sp>
      <p:sp>
        <p:nvSpPr>
          <p:cNvPr id="2" name="Titel 1">
            <a:extLst>
              <a:ext uri="{FF2B5EF4-FFF2-40B4-BE49-F238E27FC236}">
                <a16:creationId xmlns:a16="http://schemas.microsoft.com/office/drawing/2014/main" id="{42F39B1A-B7FB-42E3-ACA0-3A44145939F2}"/>
              </a:ext>
            </a:extLst>
          </p:cNvPr>
          <p:cNvSpPr>
            <a:spLocks noGrp="1"/>
          </p:cNvSpPr>
          <p:nvPr>
            <p:ph type="title"/>
          </p:nvPr>
        </p:nvSpPr>
        <p:spPr/>
        <p:txBody>
          <a:bodyPr>
            <a:normAutofit fontScale="90000"/>
          </a:bodyPr>
          <a:lstStyle/>
          <a:p>
            <a:r>
              <a:rPr lang="en-US" dirty="0"/>
              <a:t>Methods </a:t>
            </a:r>
            <a:br>
              <a:rPr lang="en-US" dirty="0"/>
            </a:br>
            <a:r>
              <a:rPr lang="en-US" sz="1600" dirty="0"/>
              <a:t>(SARS-CoV-2 is associated with changes in brain structure in UK Biobank)</a:t>
            </a:r>
            <a:endParaRPr lang="en-US" dirty="0"/>
          </a:p>
        </p:txBody>
      </p:sp>
      <p:sp>
        <p:nvSpPr>
          <p:cNvPr id="5" name="Text Placeholder 4">
            <a:extLst>
              <a:ext uri="{FF2B5EF4-FFF2-40B4-BE49-F238E27FC236}">
                <a16:creationId xmlns:a16="http://schemas.microsoft.com/office/drawing/2014/main" id="{46E69953-223F-B899-37D5-D1CDD6326AB1}"/>
              </a:ext>
            </a:extLst>
          </p:cNvPr>
          <p:cNvSpPr>
            <a:spLocks noGrp="1"/>
          </p:cNvSpPr>
          <p:nvPr>
            <p:ph type="body" idx="10"/>
          </p:nvPr>
        </p:nvSpPr>
        <p:spPr/>
        <p:txBody>
          <a:bodyPr/>
          <a:lstStyle/>
          <a:p>
            <a:r>
              <a:rPr lang="en-US" dirty="0" err="1"/>
              <a:t>Douaud</a:t>
            </a:r>
            <a:r>
              <a:rPr lang="en-US" dirty="0"/>
              <a:t> ea., </a:t>
            </a:r>
            <a:r>
              <a:rPr lang="en-US" i="1" dirty="0"/>
              <a:t>Nature</a:t>
            </a:r>
            <a:r>
              <a:rPr lang="en-US" dirty="0"/>
              <a:t>, 2022</a:t>
            </a:r>
          </a:p>
        </p:txBody>
      </p:sp>
      <p:pic>
        <p:nvPicPr>
          <p:cNvPr id="6" name="Grafik 5">
            <a:extLst>
              <a:ext uri="{FF2B5EF4-FFF2-40B4-BE49-F238E27FC236}">
                <a16:creationId xmlns:a16="http://schemas.microsoft.com/office/drawing/2014/main" id="{D91F1E0E-35D4-400E-938F-A07839B0C351}"/>
              </a:ext>
            </a:extLst>
          </p:cNvPr>
          <p:cNvPicPr>
            <a:picLocks noChangeAspect="1"/>
          </p:cNvPicPr>
          <p:nvPr/>
        </p:nvPicPr>
        <p:blipFill>
          <a:blip r:embed="rId2"/>
          <a:stretch>
            <a:fillRect/>
          </a:stretch>
        </p:blipFill>
        <p:spPr>
          <a:xfrm>
            <a:off x="593724" y="3238500"/>
            <a:ext cx="2130400" cy="2231049"/>
          </a:xfrm>
          <a:prstGeom prst="rect">
            <a:avLst/>
          </a:prstGeom>
        </p:spPr>
      </p:pic>
      <p:pic>
        <p:nvPicPr>
          <p:cNvPr id="8" name="Grafik 7">
            <a:extLst>
              <a:ext uri="{FF2B5EF4-FFF2-40B4-BE49-F238E27FC236}">
                <a16:creationId xmlns:a16="http://schemas.microsoft.com/office/drawing/2014/main" id="{E9B52B86-D1C7-47F2-8997-3F8CEE98A7F0}"/>
              </a:ext>
            </a:extLst>
          </p:cNvPr>
          <p:cNvPicPr>
            <a:picLocks noChangeAspect="1"/>
          </p:cNvPicPr>
          <p:nvPr/>
        </p:nvPicPr>
        <p:blipFill>
          <a:blip r:embed="rId3"/>
          <a:stretch>
            <a:fillRect/>
          </a:stretch>
        </p:blipFill>
        <p:spPr>
          <a:xfrm>
            <a:off x="3536880" y="1818201"/>
            <a:ext cx="5040901" cy="3237595"/>
          </a:xfrm>
          <a:prstGeom prst="rect">
            <a:avLst/>
          </a:prstGeom>
        </p:spPr>
      </p:pic>
    </p:spTree>
    <p:extLst>
      <p:ext uri="{BB962C8B-B14F-4D97-AF65-F5344CB8AC3E}">
        <p14:creationId xmlns:p14="http://schemas.microsoft.com/office/powerpoint/2010/main" val="14107512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DFF3478-6694-4001-AA2B-D230635FE09D}"/>
              </a:ext>
            </a:extLst>
          </p:cNvPr>
          <p:cNvSpPr>
            <a:spLocks noGrp="1"/>
          </p:cNvSpPr>
          <p:nvPr>
            <p:ph type="body" idx="1"/>
          </p:nvPr>
        </p:nvSpPr>
        <p:spPr>
          <a:xfrm>
            <a:off x="431800" y="1628274"/>
            <a:ext cx="3979426" cy="4355431"/>
          </a:xfrm>
        </p:spPr>
        <p:txBody>
          <a:bodyPr>
            <a:normAutofit fontScale="85000" lnSpcReduction="10000"/>
          </a:bodyPr>
          <a:lstStyle/>
          <a:p>
            <a:pPr marL="342900" indent="-342900">
              <a:buFont typeface="Arial" panose="020B0604020202020204" pitchFamily="34" charset="0"/>
              <a:buChar char="•"/>
            </a:pPr>
            <a:r>
              <a:rPr lang="en-US" dirty="0"/>
              <a:t>Limbic and olfactory cortical system changed in regions functionally connected with </a:t>
            </a:r>
            <a:r>
              <a:rPr lang="en-US" b="1" dirty="0"/>
              <a:t>the piriform cortex, olfactory tubercle and anterior olfactory nucleus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more pronounced reduction of grey matter thickness and contrast in the SARS-CoV-2 infected participants in the </a:t>
            </a:r>
            <a:r>
              <a:rPr lang="en-US" b="1" dirty="0"/>
              <a:t>left </a:t>
            </a:r>
            <a:r>
              <a:rPr lang="en-US" b="1" dirty="0" err="1"/>
              <a:t>parahippocampal</a:t>
            </a:r>
            <a:r>
              <a:rPr lang="en-US" b="1" dirty="0"/>
              <a:t> gyrus and lateral orbitofrontal cortex</a:t>
            </a:r>
          </a:p>
        </p:txBody>
      </p:sp>
      <p:sp>
        <p:nvSpPr>
          <p:cNvPr id="2" name="Titel 1">
            <a:extLst>
              <a:ext uri="{FF2B5EF4-FFF2-40B4-BE49-F238E27FC236}">
                <a16:creationId xmlns:a16="http://schemas.microsoft.com/office/drawing/2014/main" id="{F7EFBA17-AF39-4D8A-85BC-A823BBFACF44}"/>
              </a:ext>
            </a:extLst>
          </p:cNvPr>
          <p:cNvSpPr>
            <a:spLocks noGrp="1"/>
          </p:cNvSpPr>
          <p:nvPr>
            <p:ph type="title"/>
          </p:nvPr>
        </p:nvSpPr>
        <p:spPr/>
        <p:txBody>
          <a:bodyPr/>
          <a:lstStyle/>
          <a:p>
            <a:r>
              <a:rPr lang="en-US" dirty="0"/>
              <a:t>Hypothesis-driven results</a:t>
            </a:r>
          </a:p>
        </p:txBody>
      </p:sp>
      <p:sp>
        <p:nvSpPr>
          <p:cNvPr id="5" name="Text Placeholder 4">
            <a:extLst>
              <a:ext uri="{FF2B5EF4-FFF2-40B4-BE49-F238E27FC236}">
                <a16:creationId xmlns:a16="http://schemas.microsoft.com/office/drawing/2014/main" id="{B7FE0E6A-6C51-7E62-D901-58545E41E78D}"/>
              </a:ext>
            </a:extLst>
          </p:cNvPr>
          <p:cNvSpPr>
            <a:spLocks noGrp="1"/>
          </p:cNvSpPr>
          <p:nvPr>
            <p:ph type="body" idx="10"/>
          </p:nvPr>
        </p:nvSpPr>
        <p:spPr/>
        <p:txBody>
          <a:bodyPr/>
          <a:lstStyle/>
          <a:p>
            <a:endParaRPr lang="en-US"/>
          </a:p>
        </p:txBody>
      </p:sp>
      <p:pic>
        <p:nvPicPr>
          <p:cNvPr id="6" name="Grafik 5">
            <a:extLst>
              <a:ext uri="{FF2B5EF4-FFF2-40B4-BE49-F238E27FC236}">
                <a16:creationId xmlns:a16="http://schemas.microsoft.com/office/drawing/2014/main" id="{8C9D4B3F-9756-4AD6-907B-F126B1377D82}"/>
              </a:ext>
            </a:extLst>
          </p:cNvPr>
          <p:cNvPicPr>
            <a:picLocks noChangeAspect="1"/>
          </p:cNvPicPr>
          <p:nvPr/>
        </p:nvPicPr>
        <p:blipFill>
          <a:blip r:embed="rId2"/>
          <a:stretch>
            <a:fillRect/>
          </a:stretch>
        </p:blipFill>
        <p:spPr>
          <a:xfrm>
            <a:off x="4517593" y="3607166"/>
            <a:ext cx="4045116" cy="2743509"/>
          </a:xfrm>
          <a:prstGeom prst="rect">
            <a:avLst/>
          </a:prstGeom>
        </p:spPr>
      </p:pic>
      <p:pic>
        <p:nvPicPr>
          <p:cNvPr id="8" name="Grafik 7">
            <a:extLst>
              <a:ext uri="{FF2B5EF4-FFF2-40B4-BE49-F238E27FC236}">
                <a16:creationId xmlns:a16="http://schemas.microsoft.com/office/drawing/2014/main" id="{F7C366F8-BD0A-4F93-972F-ADAA1C3E70A2}"/>
              </a:ext>
            </a:extLst>
          </p:cNvPr>
          <p:cNvPicPr>
            <a:picLocks noChangeAspect="1"/>
          </p:cNvPicPr>
          <p:nvPr/>
        </p:nvPicPr>
        <p:blipFill>
          <a:blip r:embed="rId3"/>
          <a:stretch>
            <a:fillRect/>
          </a:stretch>
        </p:blipFill>
        <p:spPr>
          <a:xfrm>
            <a:off x="4517593" y="952167"/>
            <a:ext cx="4045118" cy="2654999"/>
          </a:xfrm>
          <a:prstGeom prst="rect">
            <a:avLst/>
          </a:prstGeom>
        </p:spPr>
      </p:pic>
    </p:spTree>
    <p:extLst>
      <p:ext uri="{BB962C8B-B14F-4D97-AF65-F5344CB8AC3E}">
        <p14:creationId xmlns:p14="http://schemas.microsoft.com/office/powerpoint/2010/main" val="713167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A54A8E-360C-DE36-03DF-2A25F1C371C0}"/>
              </a:ext>
            </a:extLst>
          </p:cNvPr>
          <p:cNvSpPr>
            <a:spLocks noGrp="1"/>
          </p:cNvSpPr>
          <p:nvPr>
            <p:ph type="title"/>
          </p:nvPr>
        </p:nvSpPr>
        <p:spPr/>
        <p:txBody>
          <a:bodyPr/>
          <a:lstStyle/>
          <a:p>
            <a:r>
              <a:rPr lang="en-US" dirty="0"/>
              <a:t>Peer review</a:t>
            </a:r>
          </a:p>
        </p:txBody>
      </p:sp>
      <p:sp>
        <p:nvSpPr>
          <p:cNvPr id="4" name="Text Placeholder 3">
            <a:extLst>
              <a:ext uri="{FF2B5EF4-FFF2-40B4-BE49-F238E27FC236}">
                <a16:creationId xmlns:a16="http://schemas.microsoft.com/office/drawing/2014/main" id="{F3ECF75C-8AC6-183E-ABC7-B7C11F6451AE}"/>
              </a:ext>
            </a:extLst>
          </p:cNvPr>
          <p:cNvSpPr>
            <a:spLocks noGrp="1"/>
          </p:cNvSpPr>
          <p:nvPr>
            <p:ph type="body" idx="10"/>
          </p:nvPr>
        </p:nvSpPr>
        <p:spPr/>
        <p:txBody>
          <a:bodyPr/>
          <a:lstStyle/>
          <a:p>
            <a:endParaRPr lang="en-US"/>
          </a:p>
        </p:txBody>
      </p:sp>
      <p:pic>
        <p:nvPicPr>
          <p:cNvPr id="5" name="Picture 2" descr="peer-review-illustration-tpr-small">
            <a:extLst>
              <a:ext uri="{FF2B5EF4-FFF2-40B4-BE49-F238E27FC236}">
                <a16:creationId xmlns:a16="http://schemas.microsoft.com/office/drawing/2014/main" id="{1ADDD8F7-8BF7-DF8C-71A6-85F220EC93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246"/>
          <a:stretch/>
        </p:blipFill>
        <p:spPr bwMode="auto">
          <a:xfrm>
            <a:off x="151786" y="1322595"/>
            <a:ext cx="3441645" cy="4666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er-review-illustration-tpr-small">
            <a:extLst>
              <a:ext uri="{FF2B5EF4-FFF2-40B4-BE49-F238E27FC236}">
                <a16:creationId xmlns:a16="http://schemas.microsoft.com/office/drawing/2014/main" id="{DEEB3340-EB27-8BCA-DE71-ABBB4438D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986"/>
          <a:stretch/>
        </p:blipFill>
        <p:spPr bwMode="auto">
          <a:xfrm>
            <a:off x="4887370" y="1982120"/>
            <a:ext cx="3596844" cy="33475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or: Elbow 6">
            <a:extLst>
              <a:ext uri="{FF2B5EF4-FFF2-40B4-BE49-F238E27FC236}">
                <a16:creationId xmlns:a16="http://schemas.microsoft.com/office/drawing/2014/main" id="{3E23D522-FF85-894D-E15B-9457FBDD9817}"/>
              </a:ext>
            </a:extLst>
          </p:cNvPr>
          <p:cNvCxnSpPr>
            <a:stCxn id="5" idx="2"/>
            <a:endCxn id="1028" idx="0"/>
          </p:cNvCxnSpPr>
          <p:nvPr/>
        </p:nvCxnSpPr>
        <p:spPr>
          <a:xfrm rot="5400000" flipH="1" flipV="1">
            <a:off x="2275666" y="1579062"/>
            <a:ext cx="4007068" cy="4813183"/>
          </a:xfrm>
          <a:prstGeom prst="bentConnector5">
            <a:avLst>
              <a:gd name="adj1" fmla="val -5705"/>
              <a:gd name="adj2" fmla="val 49194"/>
              <a:gd name="adj3" fmla="val 105705"/>
            </a:avLst>
          </a:prstGeom>
          <a:ln>
            <a:solidFill>
              <a:schemeClr val="bg1">
                <a:lumMod val="8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85330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B59EE-51BC-C5E9-6E59-F5C59EC526D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C70DF36-B28A-A278-D39F-5109C9A99DA0}"/>
              </a:ext>
            </a:extLst>
          </p:cNvPr>
          <p:cNvSpPr>
            <a:spLocks noGrp="1"/>
          </p:cNvSpPr>
          <p:nvPr>
            <p:ph type="title"/>
          </p:nvPr>
        </p:nvSpPr>
        <p:spPr/>
        <p:txBody>
          <a:bodyPr/>
          <a:lstStyle/>
          <a:p>
            <a:r>
              <a:rPr lang="en-US" dirty="0"/>
              <a:t>Example review</a:t>
            </a:r>
          </a:p>
        </p:txBody>
      </p:sp>
      <p:sp>
        <p:nvSpPr>
          <p:cNvPr id="4" name="Text Placeholder 3">
            <a:extLst>
              <a:ext uri="{FF2B5EF4-FFF2-40B4-BE49-F238E27FC236}">
                <a16:creationId xmlns:a16="http://schemas.microsoft.com/office/drawing/2014/main" id="{5A21CCC6-07D1-DBCC-865C-B1BA71136394}"/>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3216A02B-FF50-A2C2-B69D-448AC6BFC4DA}"/>
              </a:ext>
            </a:extLst>
          </p:cNvPr>
          <p:cNvPicPr>
            <a:picLocks noChangeAspect="1"/>
          </p:cNvPicPr>
          <p:nvPr/>
        </p:nvPicPr>
        <p:blipFill>
          <a:blip r:embed="rId2"/>
          <a:stretch>
            <a:fillRect/>
          </a:stretch>
        </p:blipFill>
        <p:spPr>
          <a:xfrm>
            <a:off x="476469" y="2307947"/>
            <a:ext cx="7683062" cy="3142487"/>
          </a:xfrm>
          <a:prstGeom prst="rect">
            <a:avLst/>
          </a:prstGeom>
        </p:spPr>
      </p:pic>
    </p:spTree>
    <p:extLst>
      <p:ext uri="{BB962C8B-B14F-4D97-AF65-F5344CB8AC3E}">
        <p14:creationId xmlns:p14="http://schemas.microsoft.com/office/powerpoint/2010/main" val="2475804268"/>
      </p:ext>
    </p:extLst>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2652</Words>
  <Application>Microsoft Office PowerPoint</Application>
  <PresentationFormat>Custom</PresentationFormat>
  <Paragraphs>248</Paragraphs>
  <Slides>26</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CMU Serif</vt:lpstr>
      <vt:lpstr>D-DIN</vt:lpstr>
      <vt:lpstr>Franklin Gothic Medium Cond</vt:lpstr>
      <vt:lpstr>Roboto Light</vt:lpstr>
      <vt:lpstr>Segoe UI</vt:lpstr>
      <vt:lpstr>Times New Roman</vt:lpstr>
      <vt:lpstr>Wingdings</vt:lpstr>
      <vt:lpstr>neurofun_seminar</vt:lpstr>
      <vt:lpstr>PowerPoint Presentation</vt:lpstr>
      <vt:lpstr>Inhalt</vt:lpstr>
      <vt:lpstr>Was sind „Pheromone"?</vt:lpstr>
      <vt:lpstr>„Pheromon"-Wahrnehmung beim Menschen: Mythos oder Fakt?</vt:lpstr>
      <vt:lpstr>Geruchssystem</vt:lpstr>
      <vt:lpstr>Methods  (SARS-CoV-2 is associated with changes in brain structure in UK Biobank)</vt:lpstr>
      <vt:lpstr>Hypothesis-driven results</vt:lpstr>
      <vt:lpstr>Peer review</vt:lpstr>
      <vt:lpstr>Example review</vt:lpstr>
      <vt:lpstr>Gruppenarbeit</vt:lpstr>
      <vt:lpstr>Arten von menschlichen Tränen</vt:lpstr>
      <vt:lpstr>Arten von menschlichen Tränen</vt:lpstr>
      <vt:lpstr>Arten von menschlichen Tränen</vt:lpstr>
      <vt:lpstr>Wie sammelt man emotionale Tränen?</vt:lpstr>
      <vt:lpstr>Aufgabe 1</vt:lpstr>
      <vt:lpstr>Aufgabe 1</vt:lpstr>
      <vt:lpstr>Aufgabe 2</vt:lpstr>
      <vt:lpstr>Aufgabe 2</vt:lpstr>
      <vt:lpstr>MRT Ergebnisse</vt:lpstr>
      <vt:lpstr>Replikation der Gelstein-Studie </vt:lpstr>
      <vt:lpstr>Replikation der Gelstein-Studie </vt:lpstr>
      <vt:lpstr>Nächste Woche</vt:lpstr>
      <vt:lpstr>Nächste Woche</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Julius Welzel</dc:creator>
  <cp:lastModifiedBy>Julius Welzel</cp:lastModifiedBy>
  <cp:revision>4</cp:revision>
  <dcterms:modified xsi:type="dcterms:W3CDTF">2022-05-17T08:08:50Z</dcterms:modified>
</cp:coreProperties>
</file>